
<file path=[Content_Types].xml><?xml version="1.0" encoding="utf-8"?>
<Types xmlns="http://schemas.openxmlformats.org/package/2006/content-types">
  <Default Extension="gif" ContentType="image/gif"/>
  <Default Extension="jpeg" ContentType="image/jpeg"/>
  <Default Extension="mkv" ContentType="video/unknown"/>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70" r:id="rId5"/>
    <p:sldId id="259" r:id="rId6"/>
    <p:sldId id="260" r:id="rId7"/>
    <p:sldId id="261" r:id="rId8"/>
    <p:sldId id="262" r:id="rId9"/>
    <p:sldId id="264" r:id="rId10"/>
    <p:sldId id="266" r:id="rId11"/>
    <p:sldId id="267" r:id="rId12"/>
    <p:sldId id="268" r:id="rId13"/>
    <p:sldId id="269" r:id="rId14"/>
  </p:sldIdLst>
  <p:sldSz cx="12192000" cy="6858000"/>
  <p:notesSz cx="6858000" cy="9144000"/>
  <p:defaultTextStyle>
    <a:defPPr>
      <a:defRPr lang="en-US"/>
    </a:defPPr>
    <a:lvl1pPr marL="0" algn="l" defTabSz="914341" rtl="0" eaLnBrk="1" latinLnBrk="0" hangingPunct="1">
      <a:defRPr sz="1800" kern="1200">
        <a:solidFill>
          <a:schemeClr val="tx1"/>
        </a:solidFill>
        <a:latin typeface="+mn-lt"/>
        <a:ea typeface="+mn-ea"/>
        <a:cs typeface="+mn-cs"/>
      </a:defRPr>
    </a:lvl1pPr>
    <a:lvl2pPr marL="457171" algn="l" defTabSz="914341" rtl="0" eaLnBrk="1" latinLnBrk="0" hangingPunct="1">
      <a:defRPr sz="1800" kern="1200">
        <a:solidFill>
          <a:schemeClr val="tx1"/>
        </a:solidFill>
        <a:latin typeface="+mn-lt"/>
        <a:ea typeface="+mn-ea"/>
        <a:cs typeface="+mn-cs"/>
      </a:defRPr>
    </a:lvl2pPr>
    <a:lvl3pPr marL="914341" algn="l" defTabSz="914341" rtl="0" eaLnBrk="1" latinLnBrk="0" hangingPunct="1">
      <a:defRPr sz="1800" kern="1200">
        <a:solidFill>
          <a:schemeClr val="tx1"/>
        </a:solidFill>
        <a:latin typeface="+mn-lt"/>
        <a:ea typeface="+mn-ea"/>
        <a:cs typeface="+mn-cs"/>
      </a:defRPr>
    </a:lvl3pPr>
    <a:lvl4pPr marL="1371512" algn="l" defTabSz="914341" rtl="0" eaLnBrk="1" latinLnBrk="0" hangingPunct="1">
      <a:defRPr sz="1800" kern="1200">
        <a:solidFill>
          <a:schemeClr val="tx1"/>
        </a:solidFill>
        <a:latin typeface="+mn-lt"/>
        <a:ea typeface="+mn-ea"/>
        <a:cs typeface="+mn-cs"/>
      </a:defRPr>
    </a:lvl4pPr>
    <a:lvl5pPr marL="1828683" algn="l" defTabSz="914341" rtl="0" eaLnBrk="1" latinLnBrk="0" hangingPunct="1">
      <a:defRPr sz="1800" kern="1200">
        <a:solidFill>
          <a:schemeClr val="tx1"/>
        </a:solidFill>
        <a:latin typeface="+mn-lt"/>
        <a:ea typeface="+mn-ea"/>
        <a:cs typeface="+mn-cs"/>
      </a:defRPr>
    </a:lvl5pPr>
    <a:lvl6pPr marL="2285854" algn="l" defTabSz="914341" rtl="0" eaLnBrk="1" latinLnBrk="0" hangingPunct="1">
      <a:defRPr sz="1800" kern="1200">
        <a:solidFill>
          <a:schemeClr val="tx1"/>
        </a:solidFill>
        <a:latin typeface="+mn-lt"/>
        <a:ea typeface="+mn-ea"/>
        <a:cs typeface="+mn-cs"/>
      </a:defRPr>
    </a:lvl6pPr>
    <a:lvl7pPr marL="2743025" algn="l" defTabSz="914341" rtl="0" eaLnBrk="1" latinLnBrk="0" hangingPunct="1">
      <a:defRPr sz="1800" kern="1200">
        <a:solidFill>
          <a:schemeClr val="tx1"/>
        </a:solidFill>
        <a:latin typeface="+mn-lt"/>
        <a:ea typeface="+mn-ea"/>
        <a:cs typeface="+mn-cs"/>
      </a:defRPr>
    </a:lvl7pPr>
    <a:lvl8pPr marL="3200195" algn="l" defTabSz="914341" rtl="0" eaLnBrk="1" latinLnBrk="0" hangingPunct="1">
      <a:defRPr sz="1800" kern="1200">
        <a:solidFill>
          <a:schemeClr val="tx1"/>
        </a:solidFill>
        <a:latin typeface="+mn-lt"/>
        <a:ea typeface="+mn-ea"/>
        <a:cs typeface="+mn-cs"/>
      </a:defRPr>
    </a:lvl8pPr>
    <a:lvl9pPr marL="3657366" algn="l" defTabSz="914341"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6" d="100"/>
          <a:sy n="66" d="100"/>
        </p:scale>
        <p:origin x="84" y="8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gif>
</file>

<file path=ppt/media/image11.tiff>
</file>

<file path=ppt/media/image12.tiff>
</file>

<file path=ppt/media/image13.tiff>
</file>

<file path=ppt/media/image14.tiff>
</file>

<file path=ppt/media/image15.jpe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tiff>
</file>

<file path=ppt/media/media1.mp4>
</file>

<file path=ppt/media/media2.mp4>
</file>

<file path=ppt/media/media3.mkv>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A83CA-AEE6-4946-BF90-3B1DDA159D4C}" type="datetimeFigureOut">
              <a:rPr lang="en-US" smtClean="0"/>
              <a:t>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D84112-C7C4-41DE-9D83-17CD1446AED4}" type="slidenum">
              <a:rPr lang="en-US" smtClean="0"/>
              <a:t>‹#›</a:t>
            </a:fld>
            <a:endParaRPr lang="en-US"/>
          </a:p>
        </p:txBody>
      </p:sp>
    </p:spTree>
    <p:extLst>
      <p:ext uri="{BB962C8B-B14F-4D97-AF65-F5344CB8AC3E}">
        <p14:creationId xmlns:p14="http://schemas.microsoft.com/office/powerpoint/2010/main" val="988248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D84112-C7C4-41DE-9D83-17CD1446AED4}" type="slidenum">
              <a:rPr lang="en-US" smtClean="0"/>
              <a:t>10</a:t>
            </a:fld>
            <a:endParaRPr lang="en-US"/>
          </a:p>
        </p:txBody>
      </p:sp>
    </p:spTree>
    <p:extLst>
      <p:ext uri="{BB962C8B-B14F-4D97-AF65-F5344CB8AC3E}">
        <p14:creationId xmlns:p14="http://schemas.microsoft.com/office/powerpoint/2010/main" val="3591869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26F71-9D41-4F4E-8727-228773E77110}"/>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D5E4B8-4024-4A61-B3B3-1AB12F9320D7}"/>
              </a:ext>
            </a:extLst>
          </p:cNvPr>
          <p:cNvSpPr>
            <a:spLocks noGrp="1"/>
          </p:cNvSpPr>
          <p:nvPr>
            <p:ph type="subTitle" idx="1"/>
          </p:nvPr>
        </p:nvSpPr>
        <p:spPr>
          <a:xfrm>
            <a:off x="1524000" y="3602038"/>
            <a:ext cx="9144000" cy="1655762"/>
          </a:xfrm>
        </p:spPr>
        <p:txBody>
          <a:bodyPr/>
          <a:lstStyle>
            <a:lvl1pPr marL="0" indent="0" algn="ctr">
              <a:buNone/>
              <a:defRPr sz="2400"/>
            </a:lvl1pPr>
            <a:lvl2pPr marL="457196" indent="0" algn="ctr">
              <a:buNone/>
              <a:defRPr sz="2000"/>
            </a:lvl2pPr>
            <a:lvl3pPr marL="914392" indent="0" algn="ctr">
              <a:buNone/>
              <a:defRPr sz="1800"/>
            </a:lvl3pPr>
            <a:lvl4pPr marL="1371588" indent="0" algn="ctr">
              <a:buNone/>
              <a:defRPr sz="1600"/>
            </a:lvl4pPr>
            <a:lvl5pPr marL="1828784" indent="0" algn="ctr">
              <a:buNone/>
              <a:defRPr sz="1600"/>
            </a:lvl5pPr>
            <a:lvl6pPr marL="2285981" indent="0" algn="ctr">
              <a:buNone/>
              <a:defRPr sz="1600"/>
            </a:lvl6pPr>
            <a:lvl7pPr marL="2743175" indent="0" algn="ctr">
              <a:buNone/>
              <a:defRPr sz="1600"/>
            </a:lvl7pPr>
            <a:lvl8pPr marL="3200372" indent="0" algn="ctr">
              <a:buNone/>
              <a:defRPr sz="1600"/>
            </a:lvl8pPr>
            <a:lvl9pPr marL="36575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23E794-8D8A-4F4A-8EFF-6957A2D38121}"/>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CCA7208B-33B9-40C7-B254-1001E034DF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2C159A-B696-42D0-A299-81AB978585B2}"/>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9134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E6BAB-D56C-4E95-9E84-20A05931C5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0FD669-CE28-4339-A928-A7BA2F59D0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5795A-1438-4C83-91A6-1A8B17F7D6EB}"/>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4FB5D08C-A858-4A3F-A996-E8385071C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E5483E-82A5-4F7D-9BFE-5634BC1088AA}"/>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4138549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40C6CF-672F-4375-B1B6-2C5303D077F2}"/>
              </a:ext>
            </a:extLst>
          </p:cNvPr>
          <p:cNvSpPr>
            <a:spLocks noGrp="1"/>
          </p:cNvSpPr>
          <p:nvPr>
            <p:ph type="title" orient="vert"/>
          </p:nvPr>
        </p:nvSpPr>
        <p:spPr>
          <a:xfrm>
            <a:off x="8724901" y="365126"/>
            <a:ext cx="2628901"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C2390F-15A7-4356-8926-9878D4870A0F}"/>
              </a:ext>
            </a:extLst>
          </p:cNvPr>
          <p:cNvSpPr>
            <a:spLocks noGrp="1"/>
          </p:cNvSpPr>
          <p:nvPr>
            <p:ph type="body" orient="vert" idx="1"/>
          </p:nvPr>
        </p:nvSpPr>
        <p:spPr>
          <a:xfrm>
            <a:off x="838201" y="365126"/>
            <a:ext cx="7734301"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B24147-CD90-45C1-A0E5-DE26A2B91FE1}"/>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ED0C8B41-F2CC-4487-8208-767499D6D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E5E8C5-2656-4FC0-88CC-E5A10DF53C6A}"/>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580194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83F8D-B44A-4F12-8155-8FA1A5CCF4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5A23E5-BCC3-45AF-9FD9-E260C83579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C0F2D-65E0-4F38-A74E-C6D6F71E511B}"/>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0A7BD7BF-0833-434A-80C0-38633F28D6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35A504-DCF8-4FD7-B096-2262CEF39275}"/>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283446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2A9CE-EF4D-4365-85B8-37C57E7D0C1F}"/>
              </a:ext>
            </a:extLst>
          </p:cNvPr>
          <p:cNvSpPr>
            <a:spLocks noGrp="1"/>
          </p:cNvSpPr>
          <p:nvPr>
            <p:ph type="title"/>
          </p:nvPr>
        </p:nvSpPr>
        <p:spPr>
          <a:xfrm>
            <a:off x="831850" y="1709741"/>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C89B10-EC85-4E75-AE65-7BD391252110}"/>
              </a:ext>
            </a:extLst>
          </p:cNvPr>
          <p:cNvSpPr>
            <a:spLocks noGrp="1"/>
          </p:cNvSpPr>
          <p:nvPr>
            <p:ph type="body" idx="1"/>
          </p:nvPr>
        </p:nvSpPr>
        <p:spPr>
          <a:xfrm>
            <a:off x="831850" y="4589465"/>
            <a:ext cx="10515600" cy="1500187"/>
          </a:xfrm>
        </p:spPr>
        <p:txBody>
          <a:bodyPr/>
          <a:lstStyle>
            <a:lvl1pPr marL="0" indent="0">
              <a:buNone/>
              <a:defRPr sz="2400">
                <a:solidFill>
                  <a:schemeClr val="tx1">
                    <a:tint val="75000"/>
                  </a:schemeClr>
                </a:solidFill>
              </a:defRPr>
            </a:lvl1pPr>
            <a:lvl2pPr marL="457196" indent="0">
              <a:buNone/>
              <a:defRPr sz="2000">
                <a:solidFill>
                  <a:schemeClr val="tx1">
                    <a:tint val="75000"/>
                  </a:schemeClr>
                </a:solidFill>
              </a:defRPr>
            </a:lvl2pPr>
            <a:lvl3pPr marL="914392" indent="0">
              <a:buNone/>
              <a:defRPr sz="1800">
                <a:solidFill>
                  <a:schemeClr val="tx1">
                    <a:tint val="75000"/>
                  </a:schemeClr>
                </a:solidFill>
              </a:defRPr>
            </a:lvl3pPr>
            <a:lvl4pPr marL="1371588" indent="0">
              <a:buNone/>
              <a:defRPr sz="1600">
                <a:solidFill>
                  <a:schemeClr val="tx1">
                    <a:tint val="75000"/>
                  </a:schemeClr>
                </a:solidFill>
              </a:defRPr>
            </a:lvl4pPr>
            <a:lvl5pPr marL="1828784" indent="0">
              <a:buNone/>
              <a:defRPr sz="1600">
                <a:solidFill>
                  <a:schemeClr val="tx1">
                    <a:tint val="75000"/>
                  </a:schemeClr>
                </a:solidFill>
              </a:defRPr>
            </a:lvl5pPr>
            <a:lvl6pPr marL="2285981" indent="0">
              <a:buNone/>
              <a:defRPr sz="1600">
                <a:solidFill>
                  <a:schemeClr val="tx1">
                    <a:tint val="75000"/>
                  </a:schemeClr>
                </a:solidFill>
              </a:defRPr>
            </a:lvl6pPr>
            <a:lvl7pPr marL="2743175" indent="0">
              <a:buNone/>
              <a:defRPr sz="1600">
                <a:solidFill>
                  <a:schemeClr val="tx1">
                    <a:tint val="75000"/>
                  </a:schemeClr>
                </a:solidFill>
              </a:defRPr>
            </a:lvl7pPr>
            <a:lvl8pPr marL="3200372" indent="0">
              <a:buNone/>
              <a:defRPr sz="1600">
                <a:solidFill>
                  <a:schemeClr val="tx1">
                    <a:tint val="75000"/>
                  </a:schemeClr>
                </a:solidFill>
              </a:defRPr>
            </a:lvl8pPr>
            <a:lvl9pPr marL="3657568"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561FF3-B97B-4B0B-964B-3EF7C297602B}"/>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3D1A760C-24A0-4EAD-BCEB-3A75A0B751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E6784F-A798-41DE-9262-7582BE6985F8}"/>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81484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5854B-ABA7-4861-B518-40C41A6C14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850660-EDAF-44D4-A772-76E6D97FE9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C1F26A-227F-4665-B9F7-8EC90F8CA6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136A23-5973-47E1-B886-B8A07394DE84}"/>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6" name="Footer Placeholder 5">
            <a:extLst>
              <a:ext uri="{FF2B5EF4-FFF2-40B4-BE49-F238E27FC236}">
                <a16:creationId xmlns:a16="http://schemas.microsoft.com/office/drawing/2014/main" id="{F6BFB81A-AF70-4626-A7A4-F1D38B0344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4BE1CE-BEDA-4C5E-B67F-A3C17CA1986D}"/>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3802248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81E6-33C6-4CAB-8127-F80E02585DCD}"/>
              </a:ext>
            </a:extLst>
          </p:cNvPr>
          <p:cNvSpPr>
            <a:spLocks noGrp="1"/>
          </p:cNvSpPr>
          <p:nvPr>
            <p:ph type="title"/>
          </p:nvPr>
        </p:nvSpPr>
        <p:spPr>
          <a:xfrm>
            <a:off x="839788" y="365128"/>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2E9121-7710-4E2D-955A-E377FF553FEC}"/>
              </a:ext>
            </a:extLst>
          </p:cNvPr>
          <p:cNvSpPr>
            <a:spLocks noGrp="1"/>
          </p:cNvSpPr>
          <p:nvPr>
            <p:ph type="body" idx="1"/>
          </p:nvPr>
        </p:nvSpPr>
        <p:spPr>
          <a:xfrm>
            <a:off x="839789" y="1681163"/>
            <a:ext cx="5157787" cy="823912"/>
          </a:xfrm>
        </p:spPr>
        <p:txBody>
          <a:bodyPr anchor="b"/>
          <a:lstStyle>
            <a:lvl1pPr marL="0" indent="0">
              <a:buNone/>
              <a:defRPr sz="2400" b="1"/>
            </a:lvl1pPr>
            <a:lvl2pPr marL="457196" indent="0">
              <a:buNone/>
              <a:defRPr sz="2000" b="1"/>
            </a:lvl2pPr>
            <a:lvl3pPr marL="914392" indent="0">
              <a:buNone/>
              <a:defRPr sz="1800" b="1"/>
            </a:lvl3pPr>
            <a:lvl4pPr marL="1371588" indent="0">
              <a:buNone/>
              <a:defRPr sz="1600" b="1"/>
            </a:lvl4pPr>
            <a:lvl5pPr marL="1828784" indent="0">
              <a:buNone/>
              <a:defRPr sz="1600" b="1"/>
            </a:lvl5pPr>
            <a:lvl6pPr marL="2285981" indent="0">
              <a:buNone/>
              <a:defRPr sz="1600" b="1"/>
            </a:lvl6pPr>
            <a:lvl7pPr marL="2743175" indent="0">
              <a:buNone/>
              <a:defRPr sz="1600" b="1"/>
            </a:lvl7pPr>
            <a:lvl8pPr marL="3200372" indent="0">
              <a:buNone/>
              <a:defRPr sz="1600" b="1"/>
            </a:lvl8pPr>
            <a:lvl9pPr marL="3657568"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78A924-FA45-41EC-ACE5-5C731D11F81C}"/>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5D6A88-6F7F-4E0D-AE51-5BE82A18A9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196" indent="0">
              <a:buNone/>
              <a:defRPr sz="2000" b="1"/>
            </a:lvl2pPr>
            <a:lvl3pPr marL="914392" indent="0">
              <a:buNone/>
              <a:defRPr sz="1800" b="1"/>
            </a:lvl3pPr>
            <a:lvl4pPr marL="1371588" indent="0">
              <a:buNone/>
              <a:defRPr sz="1600" b="1"/>
            </a:lvl4pPr>
            <a:lvl5pPr marL="1828784" indent="0">
              <a:buNone/>
              <a:defRPr sz="1600" b="1"/>
            </a:lvl5pPr>
            <a:lvl6pPr marL="2285981" indent="0">
              <a:buNone/>
              <a:defRPr sz="1600" b="1"/>
            </a:lvl6pPr>
            <a:lvl7pPr marL="2743175" indent="0">
              <a:buNone/>
              <a:defRPr sz="1600" b="1"/>
            </a:lvl7pPr>
            <a:lvl8pPr marL="3200372" indent="0">
              <a:buNone/>
              <a:defRPr sz="1600" b="1"/>
            </a:lvl8pPr>
            <a:lvl9pPr marL="3657568"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0954DC-65A0-4702-86C3-804B38525D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3865F7-4E3A-4EA6-8BC8-A527CE53C814}"/>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8" name="Footer Placeholder 7">
            <a:extLst>
              <a:ext uri="{FF2B5EF4-FFF2-40B4-BE49-F238E27FC236}">
                <a16:creationId xmlns:a16="http://schemas.microsoft.com/office/drawing/2014/main" id="{0EFD56F8-30FE-4700-BA2A-9EE239EF11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06E796-4AC6-4154-9BB6-BDBA5D13B443}"/>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813762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95E4D-4283-4250-8DD2-0429B9C504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AD7220-BC96-4E83-AD02-FD61DAD82AD4}"/>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4" name="Footer Placeholder 3">
            <a:extLst>
              <a:ext uri="{FF2B5EF4-FFF2-40B4-BE49-F238E27FC236}">
                <a16:creationId xmlns:a16="http://schemas.microsoft.com/office/drawing/2014/main" id="{6B8FD68B-80A7-4149-A668-F01A90D6A8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2B08A9-09CC-4ADD-826E-D1A519A56A00}"/>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36121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E4CD58-4E56-40AB-A73E-9F725B77BA8C}"/>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3" name="Footer Placeholder 2">
            <a:extLst>
              <a:ext uri="{FF2B5EF4-FFF2-40B4-BE49-F238E27FC236}">
                <a16:creationId xmlns:a16="http://schemas.microsoft.com/office/drawing/2014/main" id="{2939E7B1-5816-4642-8A24-51E93045A1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DA038C-E388-43BC-8B6C-CC2D80FF647C}"/>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29989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B8DF-1551-4D69-AE75-35DADBE904EF}"/>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C4DEE6-1D77-4A1F-9FD4-E3BB93ED99F7}"/>
              </a:ext>
            </a:extLst>
          </p:cNvPr>
          <p:cNvSpPr>
            <a:spLocks noGrp="1"/>
          </p:cNvSpPr>
          <p:nvPr>
            <p:ph idx="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97310F-2123-450E-A85A-B01A032C2670}"/>
              </a:ext>
            </a:extLst>
          </p:cNvPr>
          <p:cNvSpPr>
            <a:spLocks noGrp="1"/>
          </p:cNvSpPr>
          <p:nvPr>
            <p:ph type="body" sz="half" idx="2"/>
          </p:nvPr>
        </p:nvSpPr>
        <p:spPr>
          <a:xfrm>
            <a:off x="839789" y="2057400"/>
            <a:ext cx="3932238" cy="3811588"/>
          </a:xfrm>
        </p:spPr>
        <p:txBody>
          <a:bodyPr/>
          <a:lstStyle>
            <a:lvl1pPr marL="0" indent="0">
              <a:buNone/>
              <a:defRPr sz="1600"/>
            </a:lvl1pPr>
            <a:lvl2pPr marL="457196" indent="0">
              <a:buNone/>
              <a:defRPr sz="1400"/>
            </a:lvl2pPr>
            <a:lvl3pPr marL="914392" indent="0">
              <a:buNone/>
              <a:defRPr sz="1200"/>
            </a:lvl3pPr>
            <a:lvl4pPr marL="1371588" indent="0">
              <a:buNone/>
              <a:defRPr sz="1000"/>
            </a:lvl4pPr>
            <a:lvl5pPr marL="1828784" indent="0">
              <a:buNone/>
              <a:defRPr sz="1000"/>
            </a:lvl5pPr>
            <a:lvl6pPr marL="2285981" indent="0">
              <a:buNone/>
              <a:defRPr sz="1000"/>
            </a:lvl6pPr>
            <a:lvl7pPr marL="2743175" indent="0">
              <a:buNone/>
              <a:defRPr sz="1000"/>
            </a:lvl7pPr>
            <a:lvl8pPr marL="3200372" indent="0">
              <a:buNone/>
              <a:defRPr sz="1000"/>
            </a:lvl8pPr>
            <a:lvl9pPr marL="365756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6567B-E6CB-41E4-85B6-390CBACF8261}"/>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6" name="Footer Placeholder 5">
            <a:extLst>
              <a:ext uri="{FF2B5EF4-FFF2-40B4-BE49-F238E27FC236}">
                <a16:creationId xmlns:a16="http://schemas.microsoft.com/office/drawing/2014/main" id="{E3FA3880-AD35-4DF9-8242-FD6914993E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A971E7-3750-44F3-AE98-CA35A75881DE}"/>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469366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C1A6A-677F-406C-BA0A-49251C4DC5CD}"/>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A5E47B-7852-41CD-92DF-09178F7309AF}"/>
              </a:ext>
            </a:extLst>
          </p:cNvPr>
          <p:cNvSpPr>
            <a:spLocks noGrp="1"/>
          </p:cNvSpPr>
          <p:nvPr>
            <p:ph type="pic" idx="1"/>
          </p:nvPr>
        </p:nvSpPr>
        <p:spPr>
          <a:xfrm>
            <a:off x="5183188" y="987428"/>
            <a:ext cx="6172200" cy="4873625"/>
          </a:xfrm>
        </p:spPr>
        <p:txBody>
          <a:bodyPr/>
          <a:lstStyle>
            <a:lvl1pPr marL="0" indent="0">
              <a:buNone/>
              <a:defRPr sz="3200"/>
            </a:lvl1pPr>
            <a:lvl2pPr marL="457196" indent="0">
              <a:buNone/>
              <a:defRPr sz="2800"/>
            </a:lvl2pPr>
            <a:lvl3pPr marL="914392" indent="0">
              <a:buNone/>
              <a:defRPr sz="2400"/>
            </a:lvl3pPr>
            <a:lvl4pPr marL="1371588" indent="0">
              <a:buNone/>
              <a:defRPr sz="2000"/>
            </a:lvl4pPr>
            <a:lvl5pPr marL="1828784" indent="0">
              <a:buNone/>
              <a:defRPr sz="2000"/>
            </a:lvl5pPr>
            <a:lvl6pPr marL="2285981" indent="0">
              <a:buNone/>
              <a:defRPr sz="2000"/>
            </a:lvl6pPr>
            <a:lvl7pPr marL="2743175" indent="0">
              <a:buNone/>
              <a:defRPr sz="2000"/>
            </a:lvl7pPr>
            <a:lvl8pPr marL="3200372" indent="0">
              <a:buNone/>
              <a:defRPr sz="2000"/>
            </a:lvl8pPr>
            <a:lvl9pPr marL="3657568" indent="0">
              <a:buNone/>
              <a:defRPr sz="2000"/>
            </a:lvl9pPr>
          </a:lstStyle>
          <a:p>
            <a:endParaRPr lang="en-US"/>
          </a:p>
        </p:txBody>
      </p:sp>
      <p:sp>
        <p:nvSpPr>
          <p:cNvPr id="4" name="Text Placeholder 3">
            <a:extLst>
              <a:ext uri="{FF2B5EF4-FFF2-40B4-BE49-F238E27FC236}">
                <a16:creationId xmlns:a16="http://schemas.microsoft.com/office/drawing/2014/main" id="{98D5C2D2-9AC9-4E84-A37A-210BB4A7A4DC}"/>
              </a:ext>
            </a:extLst>
          </p:cNvPr>
          <p:cNvSpPr>
            <a:spLocks noGrp="1"/>
          </p:cNvSpPr>
          <p:nvPr>
            <p:ph type="body" sz="half" idx="2"/>
          </p:nvPr>
        </p:nvSpPr>
        <p:spPr>
          <a:xfrm>
            <a:off x="839789" y="2057400"/>
            <a:ext cx="3932238" cy="3811588"/>
          </a:xfrm>
        </p:spPr>
        <p:txBody>
          <a:bodyPr/>
          <a:lstStyle>
            <a:lvl1pPr marL="0" indent="0">
              <a:buNone/>
              <a:defRPr sz="1600"/>
            </a:lvl1pPr>
            <a:lvl2pPr marL="457196" indent="0">
              <a:buNone/>
              <a:defRPr sz="1400"/>
            </a:lvl2pPr>
            <a:lvl3pPr marL="914392" indent="0">
              <a:buNone/>
              <a:defRPr sz="1200"/>
            </a:lvl3pPr>
            <a:lvl4pPr marL="1371588" indent="0">
              <a:buNone/>
              <a:defRPr sz="1000"/>
            </a:lvl4pPr>
            <a:lvl5pPr marL="1828784" indent="0">
              <a:buNone/>
              <a:defRPr sz="1000"/>
            </a:lvl5pPr>
            <a:lvl6pPr marL="2285981" indent="0">
              <a:buNone/>
              <a:defRPr sz="1000"/>
            </a:lvl6pPr>
            <a:lvl7pPr marL="2743175" indent="0">
              <a:buNone/>
              <a:defRPr sz="1000"/>
            </a:lvl7pPr>
            <a:lvl8pPr marL="3200372" indent="0">
              <a:buNone/>
              <a:defRPr sz="1000"/>
            </a:lvl8pPr>
            <a:lvl9pPr marL="365756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D8CD47-F318-4F8A-9629-5BB61F9108FD}"/>
              </a:ext>
            </a:extLst>
          </p:cNvPr>
          <p:cNvSpPr>
            <a:spLocks noGrp="1"/>
          </p:cNvSpPr>
          <p:nvPr>
            <p:ph type="dt" sz="half" idx="10"/>
          </p:nvPr>
        </p:nvSpPr>
        <p:spPr/>
        <p:txBody>
          <a:bodyPr/>
          <a:lstStyle/>
          <a:p>
            <a:fld id="{10BF2A81-EAE8-403A-85AB-02A5CD5326CD}" type="datetimeFigureOut">
              <a:rPr lang="en-US" smtClean="0"/>
              <a:t>2/5/2021</a:t>
            </a:fld>
            <a:endParaRPr lang="en-US"/>
          </a:p>
        </p:txBody>
      </p:sp>
      <p:sp>
        <p:nvSpPr>
          <p:cNvPr id="6" name="Footer Placeholder 5">
            <a:extLst>
              <a:ext uri="{FF2B5EF4-FFF2-40B4-BE49-F238E27FC236}">
                <a16:creationId xmlns:a16="http://schemas.microsoft.com/office/drawing/2014/main" id="{A30D96E7-0869-4E83-9485-9FCB59A145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20FC09-2A3B-44BF-99C4-427E5070D405}"/>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129087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A6F2D1-4C84-4478-8174-CB2360B9D3D0}"/>
              </a:ext>
            </a:extLst>
          </p:cNvPr>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BCE8ED-6F94-4A6A-AEBD-F14B93F8CE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8143EA-2708-436B-A457-A085558429AC}"/>
              </a:ext>
            </a:extLst>
          </p:cNvPr>
          <p:cNvSpPr>
            <a:spLocks noGrp="1"/>
          </p:cNvSpPr>
          <p:nvPr>
            <p:ph type="dt" sz="half" idx="2"/>
          </p:nvPr>
        </p:nvSpPr>
        <p:spPr>
          <a:xfrm>
            <a:off x="838200" y="635635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BF2A81-EAE8-403A-85AB-02A5CD5326CD}" type="datetimeFigureOut">
              <a:rPr lang="en-US" smtClean="0"/>
              <a:t>2/5/2021</a:t>
            </a:fld>
            <a:endParaRPr lang="en-US"/>
          </a:p>
        </p:txBody>
      </p:sp>
      <p:sp>
        <p:nvSpPr>
          <p:cNvPr id="5" name="Footer Placeholder 4">
            <a:extLst>
              <a:ext uri="{FF2B5EF4-FFF2-40B4-BE49-F238E27FC236}">
                <a16:creationId xmlns:a16="http://schemas.microsoft.com/office/drawing/2014/main" id="{2BAF8FE2-743A-4E93-BEE0-88337ACC90DD}"/>
              </a:ext>
            </a:extLst>
          </p:cNvPr>
          <p:cNvSpPr>
            <a:spLocks noGrp="1"/>
          </p:cNvSpPr>
          <p:nvPr>
            <p:ph type="ftr" sz="quarter" idx="3"/>
          </p:nvPr>
        </p:nvSpPr>
        <p:spPr>
          <a:xfrm>
            <a:off x="4038600" y="635635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469F2A-EFBB-4DD5-B61E-A91A41760BB3}"/>
              </a:ext>
            </a:extLst>
          </p:cNvPr>
          <p:cNvSpPr>
            <a:spLocks noGrp="1"/>
          </p:cNvSpPr>
          <p:nvPr>
            <p:ph type="sldNum" sz="quarter" idx="4"/>
          </p:nvPr>
        </p:nvSpPr>
        <p:spPr>
          <a:xfrm>
            <a:off x="8610600" y="635635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45A415-D9BC-4FAE-BE7A-F79FEA458074}" type="slidenum">
              <a:rPr lang="en-US" smtClean="0"/>
              <a:t>‹#›</a:t>
            </a:fld>
            <a:endParaRPr lang="en-US"/>
          </a:p>
        </p:txBody>
      </p:sp>
    </p:spTree>
    <p:extLst>
      <p:ext uri="{BB962C8B-B14F-4D97-AF65-F5344CB8AC3E}">
        <p14:creationId xmlns:p14="http://schemas.microsoft.com/office/powerpoint/2010/main" val="978617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9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8" indent="-228598" algn="l" defTabSz="91439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4" indent="-228598" algn="l" defTabSz="914392"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2988" indent="-228598" algn="l" defTabSz="914392"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7382"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4577"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71773"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8969"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6166"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2" rtl="0" eaLnBrk="1" latinLnBrk="0" hangingPunct="1">
        <a:defRPr sz="1800" kern="1200">
          <a:solidFill>
            <a:schemeClr val="tx1"/>
          </a:solidFill>
          <a:latin typeface="+mn-lt"/>
          <a:ea typeface="+mn-ea"/>
          <a:cs typeface="+mn-cs"/>
        </a:defRPr>
      </a:lvl1pPr>
      <a:lvl2pPr marL="457196" algn="l" defTabSz="914392" rtl="0" eaLnBrk="1" latinLnBrk="0" hangingPunct="1">
        <a:defRPr sz="1800" kern="1200">
          <a:solidFill>
            <a:schemeClr val="tx1"/>
          </a:solidFill>
          <a:latin typeface="+mn-lt"/>
          <a:ea typeface="+mn-ea"/>
          <a:cs typeface="+mn-cs"/>
        </a:defRPr>
      </a:lvl2pPr>
      <a:lvl3pPr marL="914392" algn="l" defTabSz="914392" rtl="0" eaLnBrk="1" latinLnBrk="0" hangingPunct="1">
        <a:defRPr sz="1800" kern="1200">
          <a:solidFill>
            <a:schemeClr val="tx1"/>
          </a:solidFill>
          <a:latin typeface="+mn-lt"/>
          <a:ea typeface="+mn-ea"/>
          <a:cs typeface="+mn-cs"/>
        </a:defRPr>
      </a:lvl3pPr>
      <a:lvl4pPr marL="1371588" algn="l" defTabSz="914392" rtl="0" eaLnBrk="1" latinLnBrk="0" hangingPunct="1">
        <a:defRPr sz="1800" kern="1200">
          <a:solidFill>
            <a:schemeClr val="tx1"/>
          </a:solidFill>
          <a:latin typeface="+mn-lt"/>
          <a:ea typeface="+mn-ea"/>
          <a:cs typeface="+mn-cs"/>
        </a:defRPr>
      </a:lvl4pPr>
      <a:lvl5pPr marL="1828784" algn="l" defTabSz="914392" rtl="0" eaLnBrk="1" latinLnBrk="0" hangingPunct="1">
        <a:defRPr sz="1800" kern="1200">
          <a:solidFill>
            <a:schemeClr val="tx1"/>
          </a:solidFill>
          <a:latin typeface="+mn-lt"/>
          <a:ea typeface="+mn-ea"/>
          <a:cs typeface="+mn-cs"/>
        </a:defRPr>
      </a:lvl5pPr>
      <a:lvl6pPr marL="2285981" algn="l" defTabSz="914392" rtl="0" eaLnBrk="1" latinLnBrk="0" hangingPunct="1">
        <a:defRPr sz="1800" kern="1200">
          <a:solidFill>
            <a:schemeClr val="tx1"/>
          </a:solidFill>
          <a:latin typeface="+mn-lt"/>
          <a:ea typeface="+mn-ea"/>
          <a:cs typeface="+mn-cs"/>
        </a:defRPr>
      </a:lvl6pPr>
      <a:lvl7pPr marL="2743175" algn="l" defTabSz="914392" rtl="0" eaLnBrk="1" latinLnBrk="0" hangingPunct="1">
        <a:defRPr sz="1800" kern="1200">
          <a:solidFill>
            <a:schemeClr val="tx1"/>
          </a:solidFill>
          <a:latin typeface="+mn-lt"/>
          <a:ea typeface="+mn-ea"/>
          <a:cs typeface="+mn-cs"/>
        </a:defRPr>
      </a:lvl7pPr>
      <a:lvl8pPr marL="3200372" algn="l" defTabSz="914392" rtl="0" eaLnBrk="1" latinLnBrk="0" hangingPunct="1">
        <a:defRPr sz="1800" kern="1200">
          <a:solidFill>
            <a:schemeClr val="tx1"/>
          </a:solidFill>
          <a:latin typeface="+mn-lt"/>
          <a:ea typeface="+mn-ea"/>
          <a:cs typeface="+mn-cs"/>
        </a:defRPr>
      </a:lvl8pPr>
      <a:lvl9pPr marL="3657568" algn="l" defTabSz="91439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7.png"/><Relationship Id="rId18" Type="http://schemas.openxmlformats.org/officeDocument/2006/relationships/image" Target="../media/image30.png"/><Relationship Id="rId3" Type="http://schemas.openxmlformats.org/officeDocument/2006/relationships/image" Target="../media/image7.png"/><Relationship Id="rId7" Type="http://schemas.openxmlformats.org/officeDocument/2006/relationships/image" Target="../media/image22.png"/><Relationship Id="rId12" Type="http://schemas.microsoft.com/office/2007/relationships/hdphoto" Target="../media/hdphoto4.wdp"/><Relationship Id="rId17" Type="http://schemas.openxmlformats.org/officeDocument/2006/relationships/image" Target="../media/image29.png"/><Relationship Id="rId2" Type="http://schemas.openxmlformats.org/officeDocument/2006/relationships/image" Target="../media/image21.tiff"/><Relationship Id="rId16" Type="http://schemas.microsoft.com/office/2007/relationships/hdphoto" Target="../media/hdphoto6.wdp"/><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26.png"/><Relationship Id="rId5" Type="http://schemas.openxmlformats.org/officeDocument/2006/relationships/image" Target="../media/image8.png"/><Relationship Id="rId15" Type="http://schemas.openxmlformats.org/officeDocument/2006/relationships/image" Target="../media/image28.png"/><Relationship Id="rId10" Type="http://schemas.openxmlformats.org/officeDocument/2006/relationships/image" Target="../media/image25.png"/><Relationship Id="rId4" Type="http://schemas.microsoft.com/office/2007/relationships/hdphoto" Target="../media/hdphoto1.wdp"/><Relationship Id="rId9" Type="http://schemas.openxmlformats.org/officeDocument/2006/relationships/image" Target="../media/image24.png"/><Relationship Id="rId14" Type="http://schemas.microsoft.com/office/2007/relationships/hdphoto" Target="../media/hdphoto5.wdp"/></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3.tiff"/><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kv"/><Relationship Id="rId1" Type="http://schemas.openxmlformats.org/officeDocument/2006/relationships/video" Target="NULL" TargetMode="Externa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7637-E26E-4738-9573-7683D77CF5F7}"/>
              </a:ext>
            </a:extLst>
          </p:cNvPr>
          <p:cNvSpPr>
            <a:spLocks noGrp="1"/>
          </p:cNvSpPr>
          <p:nvPr>
            <p:ph type="ctrTitle"/>
          </p:nvPr>
        </p:nvSpPr>
        <p:spPr/>
        <p:txBody>
          <a:bodyPr>
            <a:normAutofit/>
          </a:bodyPr>
          <a:lstStyle/>
          <a:p>
            <a:r>
              <a:rPr lang="en-US" dirty="0"/>
              <a:t>GOA Calculator</a:t>
            </a:r>
          </a:p>
        </p:txBody>
      </p:sp>
      <p:sp>
        <p:nvSpPr>
          <p:cNvPr id="3" name="Subtitle 2">
            <a:extLst>
              <a:ext uri="{FF2B5EF4-FFF2-40B4-BE49-F238E27FC236}">
                <a16:creationId xmlns:a16="http://schemas.microsoft.com/office/drawing/2014/main" id="{97A21D1A-CAAF-4B11-899E-6DC95CF16405}"/>
              </a:ext>
            </a:extLst>
          </p:cNvPr>
          <p:cNvSpPr>
            <a:spLocks noGrp="1"/>
          </p:cNvSpPr>
          <p:nvPr>
            <p:ph type="subTitle" idx="1"/>
          </p:nvPr>
        </p:nvSpPr>
        <p:spPr/>
        <p:txBody>
          <a:bodyPr/>
          <a:lstStyle/>
          <a:p>
            <a:r>
              <a:rPr lang="en-US" dirty="0"/>
              <a:t>By: Asad Mirza</a:t>
            </a:r>
          </a:p>
          <a:p>
            <a:r>
              <a:rPr lang="en-US" dirty="0"/>
              <a:t>CV-PEUTICS</a:t>
            </a:r>
          </a:p>
        </p:txBody>
      </p:sp>
    </p:spTree>
    <p:extLst>
      <p:ext uri="{BB962C8B-B14F-4D97-AF65-F5344CB8AC3E}">
        <p14:creationId xmlns:p14="http://schemas.microsoft.com/office/powerpoint/2010/main" val="307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A8186-F220-44C4-A455-66BB49E672E9}"/>
              </a:ext>
            </a:extLst>
          </p:cNvPr>
          <p:cNvSpPr>
            <a:spLocks noGrp="1"/>
          </p:cNvSpPr>
          <p:nvPr>
            <p:ph type="title"/>
          </p:nvPr>
        </p:nvSpPr>
        <p:spPr/>
        <p:txBody>
          <a:bodyPr/>
          <a:lstStyle/>
          <a:p>
            <a:r>
              <a:rPr lang="en-US" dirty="0"/>
              <a:t>Area Extraction</a:t>
            </a:r>
          </a:p>
        </p:txBody>
      </p:sp>
      <p:sp>
        <p:nvSpPr>
          <p:cNvPr id="3" name="Rectangle 2">
            <a:extLst>
              <a:ext uri="{FF2B5EF4-FFF2-40B4-BE49-F238E27FC236}">
                <a16:creationId xmlns:a16="http://schemas.microsoft.com/office/drawing/2014/main" id="{9C1F5383-9475-4FCB-85EE-4A89C4A14973}"/>
              </a:ext>
            </a:extLst>
          </p:cNvPr>
          <p:cNvSpPr/>
          <p:nvPr/>
        </p:nvSpPr>
        <p:spPr>
          <a:xfrm>
            <a:off x="424484" y="2071339"/>
            <a:ext cx="5315352" cy="2554545"/>
          </a:xfrm>
          <a:prstGeom prst="rect">
            <a:avLst/>
          </a:prstGeom>
        </p:spPr>
        <p:txBody>
          <a:bodyPr wrap="square">
            <a:spAutoFit/>
          </a:bodyPr>
          <a:lstStyle/>
          <a:p>
            <a:pPr marL="285750" indent="-285750">
              <a:buFont typeface="Arial" panose="020B0604020202020204" pitchFamily="34" charset="0"/>
              <a:buChar char="•"/>
            </a:pPr>
            <a:r>
              <a:rPr lang="en-US" sz="3200" dirty="0"/>
              <a:t>Summation of total number of pixels (n) in image (I) that are white.</a:t>
            </a:r>
          </a:p>
          <a:p>
            <a:pPr marL="285750" indent="-285750">
              <a:buFont typeface="Arial" panose="020B0604020202020204" pitchFamily="34" charset="0"/>
              <a:buChar char="•"/>
            </a:pPr>
            <a:r>
              <a:rPr lang="en-US" sz="3200" dirty="0"/>
              <a:t>Convert from pixel area to cm</a:t>
            </a:r>
            <a:r>
              <a:rPr lang="en-US" sz="3200" baseline="30000" dirty="0"/>
              <a:t>2</a:t>
            </a:r>
            <a:r>
              <a:rPr lang="en-US" sz="3200" dirty="0"/>
              <a:t> using calibration scale.</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11A470D2-A82B-42B7-8422-40E1E4E1A1F3}"/>
                  </a:ext>
                </a:extLst>
              </p:cNvPr>
              <p:cNvSpPr txBox="1"/>
              <p:nvPr/>
            </p:nvSpPr>
            <p:spPr>
              <a:xfrm>
                <a:off x="962510" y="5123586"/>
                <a:ext cx="4239301" cy="136928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4400" b="0" i="1" smtClean="0">
                          <a:latin typeface="Cambria Math" panose="02040503050406030204" pitchFamily="18" charset="0"/>
                        </a:rPr>
                        <m:t>𝐺𝑂𝐴</m:t>
                      </m:r>
                      <m:r>
                        <a:rPr lang="en-US" sz="4400" b="0" i="1" smtClean="0">
                          <a:latin typeface="Cambria Math" panose="02040503050406030204" pitchFamily="18" charset="0"/>
                        </a:rPr>
                        <m:t>=</m:t>
                      </m:r>
                      <m:f>
                        <m:fPr>
                          <m:ctrlPr>
                            <a:rPr lang="en-US" sz="4400" b="0" i="1" smtClean="0">
                              <a:latin typeface="Cambria Math" panose="02040503050406030204" pitchFamily="18" charset="0"/>
                            </a:rPr>
                          </m:ctrlPr>
                        </m:fPr>
                        <m:num>
                          <m:nary>
                            <m:naryPr>
                              <m:chr m:val="∑"/>
                              <m:ctrlPr>
                                <a:rPr lang="en-US" sz="4400" i="1" smtClean="0">
                                  <a:latin typeface="Cambria Math" panose="02040503050406030204" pitchFamily="18" charset="0"/>
                                </a:rPr>
                              </m:ctrlPr>
                            </m:naryPr>
                            <m:sub>
                              <m:r>
                                <m:rPr>
                                  <m:brk m:alnAt="23"/>
                                </m:rPr>
                                <a:rPr lang="en-US" sz="4400" b="0" i="1" smtClean="0">
                                  <a:latin typeface="Cambria Math" panose="02040503050406030204" pitchFamily="18" charset="0"/>
                                </a:rPr>
                                <m:t>𝑛</m:t>
                              </m:r>
                              <m:r>
                                <a:rPr lang="en-US" sz="4400" b="0" i="1" smtClean="0">
                                  <a:latin typeface="Cambria Math" panose="02040503050406030204" pitchFamily="18" charset="0"/>
                                </a:rPr>
                                <m:t>=1</m:t>
                              </m:r>
                            </m:sub>
                            <m:sup>
                              <m:r>
                                <a:rPr lang="en-US" sz="4400" b="0" i="1" smtClean="0">
                                  <a:latin typeface="Cambria Math" panose="02040503050406030204" pitchFamily="18" charset="0"/>
                                </a:rPr>
                                <m:t>𝑁</m:t>
                              </m:r>
                            </m:sup>
                            <m:e>
                              <m:sSub>
                                <m:sSubPr>
                                  <m:ctrlPr>
                                    <a:rPr lang="en-US" sz="4400" b="0" i="1" smtClean="0">
                                      <a:latin typeface="Cambria Math" panose="02040503050406030204" pitchFamily="18" charset="0"/>
                                    </a:rPr>
                                  </m:ctrlPr>
                                </m:sSubPr>
                                <m:e>
                                  <m:r>
                                    <a:rPr lang="en-US" sz="4400" b="0" i="1" smtClean="0">
                                      <a:latin typeface="Cambria Math" panose="02040503050406030204" pitchFamily="18" charset="0"/>
                                    </a:rPr>
                                    <m:t>𝐼</m:t>
                                  </m:r>
                                </m:e>
                                <m:sub>
                                  <m:r>
                                    <a:rPr lang="en-US" sz="4400" b="0" i="1" smtClean="0">
                                      <a:latin typeface="Cambria Math" panose="02040503050406030204" pitchFamily="18" charset="0"/>
                                    </a:rPr>
                                    <m:t>𝑛</m:t>
                                  </m:r>
                                </m:sub>
                              </m:sSub>
                            </m:e>
                          </m:nary>
                        </m:num>
                        <m:den>
                          <m:r>
                            <a:rPr lang="en-US" sz="4400" b="0" i="1" smtClean="0">
                              <a:latin typeface="Cambria Math" panose="02040503050406030204" pitchFamily="18" charset="0"/>
                            </a:rPr>
                            <m:t>𝐶𝑎𝑙𝑆𝑐𝑎𝑙𝑒</m:t>
                          </m:r>
                        </m:den>
                      </m:f>
                    </m:oMath>
                  </m:oMathPara>
                </a14:m>
                <a:endParaRPr lang="en-US" sz="4400" dirty="0"/>
              </a:p>
            </p:txBody>
          </p:sp>
        </mc:Choice>
        <mc:Fallback>
          <p:sp>
            <p:nvSpPr>
              <p:cNvPr id="4" name="TextBox 3">
                <a:extLst>
                  <a:ext uri="{FF2B5EF4-FFF2-40B4-BE49-F238E27FC236}">
                    <a16:creationId xmlns:a16="http://schemas.microsoft.com/office/drawing/2014/main" id="{11A470D2-A82B-42B7-8422-40E1E4E1A1F3}"/>
                  </a:ext>
                </a:extLst>
              </p:cNvPr>
              <p:cNvSpPr txBox="1">
                <a:spLocks noRot="1" noChangeAspect="1" noMove="1" noResize="1" noEditPoints="1" noAdjustHandles="1" noChangeArrowheads="1" noChangeShapeType="1" noTextEdit="1"/>
              </p:cNvSpPr>
              <p:nvPr/>
            </p:nvSpPr>
            <p:spPr>
              <a:xfrm>
                <a:off x="962510" y="5123586"/>
                <a:ext cx="4239301" cy="1369286"/>
              </a:xfrm>
              <a:prstGeom prst="rect">
                <a:avLst/>
              </a:prstGeom>
              <a:blipFill>
                <a:blip r:embed="rId3"/>
                <a:stretch>
                  <a:fillRect/>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8ACE6140-E52C-446F-A60E-BBF1F565C267}"/>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374" b="89980" l="9965" r="89996">
                        <a14:foregroundMark x1="56740" y1="11515" x2="62611" y2="11273"/>
                        <a14:foregroundMark x1="55234" y1="9374" x2="55234" y2="9374"/>
                      </a14:backgroundRemoval>
                    </a14:imgEffect>
                  </a14:imgLayer>
                </a14:imgProps>
              </a:ext>
              <a:ext uri="{28A0092B-C50C-407E-A947-70E740481C1C}">
                <a14:useLocalDpi xmlns:a14="http://schemas.microsoft.com/office/drawing/2010/main" val="0"/>
              </a:ext>
            </a:extLst>
          </a:blip>
          <a:srcRect l="12381" t="7629" r="12144" b="12922"/>
          <a:stretch/>
        </p:blipFill>
        <p:spPr>
          <a:xfrm>
            <a:off x="5739836" y="289083"/>
            <a:ext cx="6452164" cy="6492872"/>
          </a:xfrm>
          <a:prstGeom prst="rect">
            <a:avLst/>
          </a:prstGeom>
        </p:spPr>
      </p:pic>
      <p:sp>
        <p:nvSpPr>
          <p:cNvPr id="7" name="Rectangle 6">
            <a:extLst>
              <a:ext uri="{FF2B5EF4-FFF2-40B4-BE49-F238E27FC236}">
                <a16:creationId xmlns:a16="http://schemas.microsoft.com/office/drawing/2014/main" id="{2EFB9507-3AC9-4E45-9C89-7370D5130581}"/>
              </a:ext>
            </a:extLst>
          </p:cNvPr>
          <p:cNvSpPr/>
          <p:nvPr/>
        </p:nvSpPr>
        <p:spPr>
          <a:xfrm>
            <a:off x="7846911" y="3429000"/>
            <a:ext cx="1984581" cy="461665"/>
          </a:xfrm>
          <a:prstGeom prst="rect">
            <a:avLst/>
          </a:prstGeom>
          <a:noFill/>
        </p:spPr>
        <p:txBody>
          <a:bodyPr wrap="none" lIns="91440" tIns="45720" rIns="91440" bIns="45720">
            <a:spAutoFit/>
          </a:bodyPr>
          <a:lstStyle/>
          <a:p>
            <a:pPr algn="ctr"/>
            <a:r>
              <a:rPr lang="en-US" sz="2400" b="0" cap="none" spc="0" dirty="0">
                <a:ln w="0">
                  <a:solidFill>
                    <a:sysClr val="windowText" lastClr="000000"/>
                  </a:solidFill>
                </a:ln>
                <a:solidFill>
                  <a:schemeClr val="tx1"/>
                </a:solidFill>
                <a:effectLst/>
              </a:rPr>
              <a:t>GOA = 0.8 cm</a:t>
            </a:r>
            <a:r>
              <a:rPr lang="en-US" sz="2400" b="0" cap="none" spc="0" baseline="30000" dirty="0">
                <a:ln w="0">
                  <a:solidFill>
                    <a:sysClr val="windowText" lastClr="000000"/>
                  </a:solidFill>
                </a:ln>
                <a:solidFill>
                  <a:schemeClr val="tx1"/>
                </a:solidFill>
                <a:effectLst/>
              </a:rPr>
              <a:t>2</a:t>
            </a:r>
            <a:endParaRPr lang="en-US" sz="2400" b="0" cap="none" spc="0" dirty="0">
              <a:ln w="0">
                <a:solidFill>
                  <a:sysClr val="windowText" lastClr="000000"/>
                </a:solidFill>
              </a:ln>
              <a:solidFill>
                <a:schemeClr val="tx1"/>
              </a:solidFill>
              <a:effectLst/>
            </a:endParaRPr>
          </a:p>
        </p:txBody>
      </p:sp>
    </p:spTree>
    <p:extLst>
      <p:ext uri="{BB962C8B-B14F-4D97-AF65-F5344CB8AC3E}">
        <p14:creationId xmlns:p14="http://schemas.microsoft.com/office/powerpoint/2010/main" val="2524282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B533F-0AC8-4582-BEAB-1AA32E7B9B21}"/>
              </a:ext>
            </a:extLst>
          </p:cNvPr>
          <p:cNvSpPr>
            <a:spLocks noGrp="1"/>
          </p:cNvSpPr>
          <p:nvPr>
            <p:ph type="title"/>
          </p:nvPr>
        </p:nvSpPr>
        <p:spPr>
          <a:xfrm>
            <a:off x="950426" y="217263"/>
            <a:ext cx="2996381" cy="1325563"/>
          </a:xfrm>
        </p:spPr>
        <p:txBody>
          <a:bodyPr/>
          <a:lstStyle/>
          <a:p>
            <a:r>
              <a:rPr lang="en-US" dirty="0">
                <a:latin typeface="Times New Roman" panose="02020603050405020304" pitchFamily="18" charset="0"/>
                <a:cs typeface="Times New Roman" panose="02020603050405020304" pitchFamily="18" charset="0"/>
              </a:rPr>
              <a:t>Summary Workflow</a:t>
            </a:r>
          </a:p>
        </p:txBody>
      </p:sp>
      <p:grpSp>
        <p:nvGrpSpPr>
          <p:cNvPr id="65" name="Group 64">
            <a:extLst>
              <a:ext uri="{FF2B5EF4-FFF2-40B4-BE49-F238E27FC236}">
                <a16:creationId xmlns:a16="http://schemas.microsoft.com/office/drawing/2014/main" id="{855C05B5-01B7-4A34-B9D6-297384C8C9DA}"/>
              </a:ext>
            </a:extLst>
          </p:cNvPr>
          <p:cNvGrpSpPr/>
          <p:nvPr/>
        </p:nvGrpSpPr>
        <p:grpSpPr>
          <a:xfrm>
            <a:off x="4809552" y="-1816572"/>
            <a:ext cx="7382448" cy="8729087"/>
            <a:chOff x="2386341" y="1239540"/>
            <a:chExt cx="7382448" cy="8729087"/>
          </a:xfrm>
        </p:grpSpPr>
        <p:grpSp>
          <p:nvGrpSpPr>
            <p:cNvPr id="40" name="Group 39">
              <a:extLst>
                <a:ext uri="{FF2B5EF4-FFF2-40B4-BE49-F238E27FC236}">
                  <a16:creationId xmlns:a16="http://schemas.microsoft.com/office/drawing/2014/main" id="{443B2611-ADDF-4E7F-A597-20ED6A46E90F}"/>
                </a:ext>
              </a:extLst>
            </p:cNvPr>
            <p:cNvGrpSpPr/>
            <p:nvPr/>
          </p:nvGrpSpPr>
          <p:grpSpPr>
            <a:xfrm>
              <a:off x="2386341" y="1239540"/>
              <a:ext cx="7382448" cy="8729087"/>
              <a:chOff x="2642363" y="1506240"/>
              <a:chExt cx="7382448" cy="8729087"/>
            </a:xfrm>
          </p:grpSpPr>
          <p:sp>
            <p:nvSpPr>
              <p:cNvPr id="3" name="Rectangle 2">
                <a:extLst>
                  <a:ext uri="{FF2B5EF4-FFF2-40B4-BE49-F238E27FC236}">
                    <a16:creationId xmlns:a16="http://schemas.microsoft.com/office/drawing/2014/main" id="{DCCF30EE-3675-443B-BE06-FD13A3C88E96}"/>
                  </a:ext>
                </a:extLst>
              </p:cNvPr>
              <p:cNvSpPr/>
              <p:nvPr/>
            </p:nvSpPr>
            <p:spPr>
              <a:xfrm>
                <a:off x="2695045" y="1690691"/>
                <a:ext cx="7329766" cy="8544636"/>
              </a:xfrm>
              <a:prstGeom prst="rect">
                <a:avLst/>
              </a:prstGeom>
              <a:solidFill>
                <a:schemeClr val="bg1"/>
              </a:solid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pic>
            <p:nvPicPr>
              <p:cNvPr id="19" name="Picture 18">
                <a:extLst>
                  <a:ext uri="{FF2B5EF4-FFF2-40B4-BE49-F238E27FC236}">
                    <a16:creationId xmlns:a16="http://schemas.microsoft.com/office/drawing/2014/main" id="{56BB5898-DEAC-47C4-B78A-A1A6B4804BCA}"/>
                  </a:ext>
                </a:extLst>
              </p:cNvPr>
              <p:cNvPicPr>
                <a:picLocks noChangeAspect="1"/>
              </p:cNvPicPr>
              <p:nvPr/>
            </p:nvPicPr>
            <p:blipFill rotWithShape="1">
              <a:blip r:embed="rId2">
                <a:extLst>
                  <a:ext uri="{28A0092B-C50C-407E-A947-70E740481C1C}">
                    <a14:useLocalDpi xmlns:a14="http://schemas.microsoft.com/office/drawing/2010/main" val="0"/>
                  </a:ext>
                </a:extLst>
              </a:blip>
              <a:srcRect l="7500" t="4936" r="8004"/>
              <a:stretch/>
            </p:blipFill>
            <p:spPr>
              <a:xfrm>
                <a:off x="3139670" y="6492872"/>
                <a:ext cx="6801909" cy="3668380"/>
              </a:xfrm>
              <a:prstGeom prst="rect">
                <a:avLst/>
              </a:prstGeom>
              <a:ln w="57150">
                <a:noFill/>
              </a:ln>
            </p:spPr>
          </p:pic>
          <p:cxnSp>
            <p:nvCxnSpPr>
              <p:cNvPr id="5" name="Straight Connector 4">
                <a:extLst>
                  <a:ext uri="{FF2B5EF4-FFF2-40B4-BE49-F238E27FC236}">
                    <a16:creationId xmlns:a16="http://schemas.microsoft.com/office/drawing/2014/main" id="{F515FDCC-0587-4BB0-ACCD-92D890124E88}"/>
                  </a:ext>
                </a:extLst>
              </p:cNvPr>
              <p:cNvCxnSpPr>
                <a:cxnSpLocks/>
              </p:cNvCxnSpPr>
              <p:nvPr/>
            </p:nvCxnSpPr>
            <p:spPr>
              <a:xfrm>
                <a:off x="2695045" y="6407310"/>
                <a:ext cx="732976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F99031DC-7C6A-452A-996F-D06C3D952984}"/>
                  </a:ext>
                </a:extLst>
              </p:cNvPr>
              <p:cNvSpPr/>
              <p:nvPr/>
            </p:nvSpPr>
            <p:spPr>
              <a:xfrm>
                <a:off x="2651763" y="1506240"/>
                <a:ext cx="684804"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A</a:t>
                </a:r>
              </a:p>
            </p:txBody>
          </p:sp>
          <p:sp>
            <p:nvSpPr>
              <p:cNvPr id="11" name="Rectangle 10">
                <a:extLst>
                  <a:ext uri="{FF2B5EF4-FFF2-40B4-BE49-F238E27FC236}">
                    <a16:creationId xmlns:a16="http://schemas.microsoft.com/office/drawing/2014/main" id="{9A4187D4-1E38-494C-B6FA-DFA748CB6ED7}"/>
                  </a:ext>
                </a:extLst>
              </p:cNvPr>
              <p:cNvSpPr/>
              <p:nvPr/>
            </p:nvSpPr>
            <p:spPr>
              <a:xfrm>
                <a:off x="5022374" y="1506240"/>
                <a:ext cx="646332"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B</a:t>
                </a:r>
              </a:p>
            </p:txBody>
          </p:sp>
          <p:sp>
            <p:nvSpPr>
              <p:cNvPr id="15" name="Rectangle 14">
                <a:extLst>
                  <a:ext uri="{FF2B5EF4-FFF2-40B4-BE49-F238E27FC236}">
                    <a16:creationId xmlns:a16="http://schemas.microsoft.com/office/drawing/2014/main" id="{D93658BC-EA41-462B-8790-EC9728E00A84}"/>
                  </a:ext>
                </a:extLst>
              </p:cNvPr>
              <p:cNvSpPr/>
              <p:nvPr/>
            </p:nvSpPr>
            <p:spPr>
              <a:xfrm>
                <a:off x="5227528" y="3942308"/>
                <a:ext cx="607860"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E</a:t>
                </a:r>
              </a:p>
            </p:txBody>
          </p:sp>
          <p:sp>
            <p:nvSpPr>
              <p:cNvPr id="17" name="Rectangle 16">
                <a:extLst>
                  <a:ext uri="{FF2B5EF4-FFF2-40B4-BE49-F238E27FC236}">
                    <a16:creationId xmlns:a16="http://schemas.microsoft.com/office/drawing/2014/main" id="{AD561FBD-E307-401D-9711-9F2550350682}"/>
                  </a:ext>
                </a:extLst>
              </p:cNvPr>
              <p:cNvSpPr/>
              <p:nvPr/>
            </p:nvSpPr>
            <p:spPr>
              <a:xfrm>
                <a:off x="2663787" y="6322111"/>
                <a:ext cx="684803"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G</a:t>
                </a:r>
              </a:p>
            </p:txBody>
          </p:sp>
          <p:pic>
            <p:nvPicPr>
              <p:cNvPr id="23" name="Picture 22">
                <a:extLst>
                  <a:ext uri="{FF2B5EF4-FFF2-40B4-BE49-F238E27FC236}">
                    <a16:creationId xmlns:a16="http://schemas.microsoft.com/office/drawing/2014/main" id="{3D2C6B3F-4B70-4013-976D-7D7EFA581813}"/>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2785692" y="1781752"/>
                <a:ext cx="2243515" cy="2239837"/>
              </a:xfrm>
              <a:prstGeom prst="rect">
                <a:avLst/>
              </a:prstGeom>
            </p:spPr>
          </p:pic>
          <p:cxnSp>
            <p:nvCxnSpPr>
              <p:cNvPr id="24" name="Straight Connector 23">
                <a:extLst>
                  <a:ext uri="{FF2B5EF4-FFF2-40B4-BE49-F238E27FC236}">
                    <a16:creationId xmlns:a16="http://schemas.microsoft.com/office/drawing/2014/main" id="{F2FA0AAE-E03F-41DB-B522-7D543022122C}"/>
                  </a:ext>
                </a:extLst>
              </p:cNvPr>
              <p:cNvCxnSpPr>
                <a:cxnSpLocks/>
              </p:cNvCxnSpPr>
              <p:nvPr/>
            </p:nvCxnSpPr>
            <p:spPr>
              <a:xfrm>
                <a:off x="2701456" y="4051655"/>
                <a:ext cx="7323355"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656EC5FD-C4F9-4195-8569-989303355B66}"/>
                  </a:ext>
                </a:extLst>
              </p:cNvPr>
              <p:cNvCxnSpPr>
                <a:cxnSpLocks/>
              </p:cNvCxnSpPr>
              <p:nvPr/>
            </p:nvCxnSpPr>
            <p:spPr>
              <a:xfrm>
                <a:off x="5065486" y="1690691"/>
                <a:ext cx="0" cy="4716619"/>
              </a:xfrm>
              <a:prstGeom prst="line">
                <a:avLst/>
              </a:prstGeom>
              <a:ln w="5715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70A674E7-1DE9-4852-80A9-00FA818030F7}"/>
                  </a:ext>
                </a:extLst>
              </p:cNvPr>
              <p:cNvCxnSpPr>
                <a:cxnSpLocks/>
              </p:cNvCxnSpPr>
              <p:nvPr/>
            </p:nvCxnSpPr>
            <p:spPr>
              <a:xfrm>
                <a:off x="7641772" y="1690691"/>
                <a:ext cx="0" cy="4716619"/>
              </a:xfrm>
              <a:prstGeom prst="line">
                <a:avLst/>
              </a:prstGeom>
              <a:ln w="57150"/>
            </p:spPr>
            <p:style>
              <a:lnRef idx="1">
                <a:schemeClr val="dk1"/>
              </a:lnRef>
              <a:fillRef idx="0">
                <a:schemeClr val="dk1"/>
              </a:fillRef>
              <a:effectRef idx="0">
                <a:schemeClr val="dk1"/>
              </a:effectRef>
              <a:fontRef idx="minor">
                <a:schemeClr val="tx1"/>
              </a:fontRef>
            </p:style>
          </p:cxnSp>
          <p:pic>
            <p:nvPicPr>
              <p:cNvPr id="29" name="Picture 28" descr="A picture containing icon&#10;&#10;Description automatically generated">
                <a:extLst>
                  <a:ext uri="{FF2B5EF4-FFF2-40B4-BE49-F238E27FC236}">
                    <a16:creationId xmlns:a16="http://schemas.microsoft.com/office/drawing/2014/main" id="{8F8B72C5-F69F-4350-8F5B-EFE83A938E4F}"/>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9414" b="89980" l="9965" r="89996">
                            <a14:foregroundMark x1="55350" y1="9414" x2="55350" y2="9414"/>
                          </a14:backgroundRemoval>
                        </a14:imgEffect>
                      </a14:imgLayer>
                    </a14:imgProps>
                  </a:ext>
                  <a:ext uri="{28A0092B-C50C-407E-A947-70E740481C1C}">
                    <a14:useLocalDpi xmlns:a14="http://schemas.microsoft.com/office/drawing/2010/main" val="0"/>
                  </a:ext>
                </a:extLst>
              </a:blip>
              <a:srcRect l="12297" t="8139" r="12090" b="13027"/>
              <a:stretch/>
            </p:blipFill>
            <p:spPr>
              <a:xfrm>
                <a:off x="5357115" y="1795764"/>
                <a:ext cx="2219079" cy="2211815"/>
              </a:xfrm>
              <a:prstGeom prst="rect">
                <a:avLst/>
              </a:prstGeom>
            </p:spPr>
          </p:pic>
          <p:pic>
            <p:nvPicPr>
              <p:cNvPr id="30" name="Picture 29">
                <a:extLst>
                  <a:ext uri="{FF2B5EF4-FFF2-40B4-BE49-F238E27FC236}">
                    <a16:creationId xmlns:a16="http://schemas.microsoft.com/office/drawing/2014/main" id="{2FC569E0-0C66-41BF-BF92-A359D11010B0}"/>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742211" y="1785166"/>
                <a:ext cx="2182159" cy="2211815"/>
              </a:xfrm>
              <a:prstGeom prst="rect">
                <a:avLst/>
              </a:prstGeom>
            </p:spPr>
          </p:pic>
          <p:pic>
            <p:nvPicPr>
              <p:cNvPr id="37" name="Picture 36">
                <a:extLst>
                  <a:ext uri="{FF2B5EF4-FFF2-40B4-BE49-F238E27FC236}">
                    <a16:creationId xmlns:a16="http://schemas.microsoft.com/office/drawing/2014/main" id="{05EFCBA8-B8CC-4C20-9307-4D7811A791AC}"/>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5343578" y="4131396"/>
                <a:ext cx="2119381" cy="2211815"/>
              </a:xfrm>
              <a:prstGeom prst="rect">
                <a:avLst/>
              </a:prstGeom>
            </p:spPr>
          </p:pic>
          <p:pic>
            <p:nvPicPr>
              <p:cNvPr id="38" name="Picture 37">
                <a:extLst>
                  <a:ext uri="{FF2B5EF4-FFF2-40B4-BE49-F238E27FC236}">
                    <a16:creationId xmlns:a16="http://schemas.microsoft.com/office/drawing/2014/main" id="{2D8A02D5-494F-4E6E-9594-6A2A6C0FEA32}"/>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7741050" y="4131396"/>
                <a:ext cx="2206822" cy="2211815"/>
              </a:xfrm>
              <a:prstGeom prst="rect">
                <a:avLst/>
              </a:prstGeom>
            </p:spPr>
          </p:pic>
          <p:pic>
            <p:nvPicPr>
              <p:cNvPr id="39" name="Picture 38">
                <a:extLst>
                  <a:ext uri="{FF2B5EF4-FFF2-40B4-BE49-F238E27FC236}">
                    <a16:creationId xmlns:a16="http://schemas.microsoft.com/office/drawing/2014/main" id="{C68AF6A5-A1B7-40AC-A821-5B35FAD45E88}"/>
                  </a:ext>
                </a:extLst>
              </p:cNvPr>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2795175" y="4163084"/>
                <a:ext cx="2119381" cy="2128960"/>
              </a:xfrm>
              <a:prstGeom prst="rect">
                <a:avLst/>
              </a:prstGeom>
            </p:spPr>
          </p:pic>
          <p:sp>
            <p:nvSpPr>
              <p:cNvPr id="14" name="Rectangle 13">
                <a:extLst>
                  <a:ext uri="{FF2B5EF4-FFF2-40B4-BE49-F238E27FC236}">
                    <a16:creationId xmlns:a16="http://schemas.microsoft.com/office/drawing/2014/main" id="{C9BD9DEE-4CD6-4E73-B605-8B278F6879DC}"/>
                  </a:ext>
                </a:extLst>
              </p:cNvPr>
              <p:cNvSpPr/>
              <p:nvPr/>
            </p:nvSpPr>
            <p:spPr>
              <a:xfrm>
                <a:off x="2642363" y="3942308"/>
                <a:ext cx="684804" cy="923330"/>
              </a:xfrm>
              <a:prstGeom prst="rect">
                <a:avLst/>
              </a:prstGeom>
              <a:noFill/>
            </p:spPr>
            <p:txBody>
              <a:bodyPr wrap="none" lIns="91440" tIns="45720" rIns="91440" bIns="45720">
                <a:spAutoFit/>
              </a:bodyPr>
              <a:lstStyle/>
              <a:p>
                <a:pPr algn="ctr"/>
                <a:r>
                  <a:rPr lang="en-US" sz="5400" dirty="0">
                    <a:solidFill>
                      <a:schemeClr val="bg1"/>
                    </a:solidFill>
                    <a:latin typeface="Times New Roman" panose="02020603050405020304" pitchFamily="18" charset="0"/>
                    <a:cs typeface="Times New Roman" panose="02020603050405020304" pitchFamily="18" charset="0"/>
                  </a:rPr>
                  <a:t>D</a:t>
                </a:r>
              </a:p>
            </p:txBody>
          </p:sp>
          <p:sp>
            <p:nvSpPr>
              <p:cNvPr id="16" name="Rectangle 15">
                <a:extLst>
                  <a:ext uri="{FF2B5EF4-FFF2-40B4-BE49-F238E27FC236}">
                    <a16:creationId xmlns:a16="http://schemas.microsoft.com/office/drawing/2014/main" id="{96AB8292-A1DD-4E25-9AA2-B2899A620B6A}"/>
                  </a:ext>
                </a:extLst>
              </p:cNvPr>
              <p:cNvSpPr/>
              <p:nvPr/>
            </p:nvSpPr>
            <p:spPr>
              <a:xfrm>
                <a:off x="7645654" y="3942308"/>
                <a:ext cx="569388" cy="923330"/>
              </a:xfrm>
              <a:prstGeom prst="rect">
                <a:avLst/>
              </a:prstGeom>
              <a:noFill/>
            </p:spPr>
            <p:txBody>
              <a:bodyPr wrap="none" lIns="91440" tIns="45720" rIns="91440" bIns="45720">
                <a:spAutoFit/>
              </a:bodyPr>
              <a:lstStyle/>
              <a:p>
                <a:pPr algn="ctr"/>
                <a:r>
                  <a:rPr lang="en-US" sz="5400" dirty="0">
                    <a:solidFill>
                      <a:schemeClr val="bg1"/>
                    </a:solidFill>
                    <a:latin typeface="Times New Roman" panose="02020603050405020304" pitchFamily="18" charset="0"/>
                    <a:cs typeface="Times New Roman" panose="02020603050405020304" pitchFamily="18" charset="0"/>
                  </a:rPr>
                  <a:t>F</a:t>
                </a:r>
              </a:p>
            </p:txBody>
          </p:sp>
          <p:sp>
            <p:nvSpPr>
              <p:cNvPr id="12" name="Rectangle 11">
                <a:extLst>
                  <a:ext uri="{FF2B5EF4-FFF2-40B4-BE49-F238E27FC236}">
                    <a16:creationId xmlns:a16="http://schemas.microsoft.com/office/drawing/2014/main" id="{879ADC39-00EA-4958-BB6E-CA99D60B5781}"/>
                  </a:ext>
                </a:extLst>
              </p:cNvPr>
              <p:cNvSpPr/>
              <p:nvPr/>
            </p:nvSpPr>
            <p:spPr>
              <a:xfrm>
                <a:off x="7636837" y="1506240"/>
                <a:ext cx="646332"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C</a:t>
                </a:r>
              </a:p>
            </p:txBody>
          </p:sp>
        </p:grpSp>
        <p:cxnSp>
          <p:nvCxnSpPr>
            <p:cNvPr id="42" name="Straight Arrow Connector 41">
              <a:extLst>
                <a:ext uri="{FF2B5EF4-FFF2-40B4-BE49-F238E27FC236}">
                  <a16:creationId xmlns:a16="http://schemas.microsoft.com/office/drawing/2014/main" id="{763F81BE-5636-42AF-8AA1-63248F2D51C4}"/>
                </a:ext>
              </a:extLst>
            </p:cNvPr>
            <p:cNvCxnSpPr>
              <a:cxnSpLocks/>
            </p:cNvCxnSpPr>
            <p:nvPr/>
          </p:nvCxnSpPr>
          <p:spPr>
            <a:xfrm flipH="1">
              <a:off x="3352801" y="8380998"/>
              <a:ext cx="167836" cy="69950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8D0191D-841B-4821-A143-3CEEED729CEB}"/>
                </a:ext>
              </a:extLst>
            </p:cNvPr>
            <p:cNvCxnSpPr>
              <a:cxnSpLocks/>
            </p:cNvCxnSpPr>
            <p:nvPr/>
          </p:nvCxnSpPr>
          <p:spPr>
            <a:xfrm flipH="1">
              <a:off x="4763794" y="7398792"/>
              <a:ext cx="174370" cy="72673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4CFBDE4A-34BD-47ED-A109-41E5354554C2}"/>
                </a:ext>
              </a:extLst>
            </p:cNvPr>
            <p:cNvCxnSpPr>
              <a:cxnSpLocks/>
            </p:cNvCxnSpPr>
            <p:nvPr/>
          </p:nvCxnSpPr>
          <p:spPr>
            <a:xfrm flipV="1">
              <a:off x="6410309" y="6517076"/>
              <a:ext cx="15892" cy="11652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EE5A7B7-D75F-4071-80F4-77023BAFB8D3}"/>
                </a:ext>
              </a:extLst>
            </p:cNvPr>
            <p:cNvCxnSpPr>
              <a:cxnSpLocks/>
            </p:cNvCxnSpPr>
            <p:nvPr/>
          </p:nvCxnSpPr>
          <p:spPr>
            <a:xfrm>
              <a:off x="7777953" y="7373308"/>
              <a:ext cx="206713" cy="64269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2978B04-BDCF-4C44-A66C-C3645BE2F066}"/>
                </a:ext>
              </a:extLst>
            </p:cNvPr>
            <p:cNvCxnSpPr>
              <a:cxnSpLocks/>
            </p:cNvCxnSpPr>
            <p:nvPr/>
          </p:nvCxnSpPr>
          <p:spPr>
            <a:xfrm>
              <a:off x="9313684" y="8380998"/>
              <a:ext cx="214973" cy="66837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5" name="Picture 54" descr="A picture containing icon&#10;&#10;Description automatically generated">
              <a:extLst>
                <a:ext uri="{FF2B5EF4-FFF2-40B4-BE49-F238E27FC236}">
                  <a16:creationId xmlns:a16="http://schemas.microsoft.com/office/drawing/2014/main" id="{4BF5E529-46E3-4B04-A620-299ED3B6253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7198" b="89972" l="9986" r="89979">
                          <a14:foregroundMark x1="47351" y1="9139" x2="56371" y2="8492"/>
                          <a14:foregroundMark x1="56371" y1="8492" x2="62706" y2="9341"/>
                          <a14:foregroundMark x1="58912" y1="7400" x2="54724" y2="7198"/>
                        </a14:backgroundRemoval>
                      </a14:imgEffect>
                    </a14:imgLayer>
                  </a14:imgProps>
                </a:ext>
                <a:ext uri="{28A0092B-C50C-407E-A947-70E740481C1C}">
                  <a14:useLocalDpi xmlns:a14="http://schemas.microsoft.com/office/drawing/2010/main" val="0"/>
                </a:ext>
              </a:extLst>
            </a:blip>
            <a:srcRect l="12004" t="4931" r="12065" b="8108"/>
            <a:stretch/>
          </p:blipFill>
          <p:spPr>
            <a:xfrm>
              <a:off x="5855910" y="7699135"/>
              <a:ext cx="1028085" cy="1042011"/>
            </a:xfrm>
            <a:prstGeom prst="rect">
              <a:avLst/>
            </a:prstGeom>
          </p:spPr>
        </p:pic>
        <p:pic>
          <p:nvPicPr>
            <p:cNvPr id="60" name="Picture 59">
              <a:extLst>
                <a:ext uri="{FF2B5EF4-FFF2-40B4-BE49-F238E27FC236}">
                  <a16:creationId xmlns:a16="http://schemas.microsoft.com/office/drawing/2014/main" id="{0A8E8214-65D1-4E21-B94D-0E08BF801722}"/>
                </a:ext>
              </a:extLst>
            </p:cNvPr>
            <p:cNvPicPr>
              <a:picLocks noChangeAspect="1"/>
            </p:cNvPicPr>
            <p:nvPr/>
          </p:nvPicPr>
          <p:blipFill rotWithShape="1">
            <a:blip r:embed="rId13">
              <a:extLst>
                <a:ext uri="{BEBA8EAE-BF5A-486C-A8C5-ECC9F3942E4B}">
                  <a14:imgProps xmlns:a14="http://schemas.microsoft.com/office/drawing/2010/main">
                    <a14:imgLayer r:embed="rId14">
                      <a14:imgEffect>
                        <a14:backgroundRemoval t="7273" b="89980" l="9975" r="89989">
                          <a14:foregroundMark x1="52127" y1="7273" x2="52127" y2="7273"/>
                        </a14:backgroundRemoval>
                      </a14:imgEffect>
                    </a14:imgLayer>
                  </a14:imgProps>
                </a:ext>
                <a:ext uri="{28A0092B-C50C-407E-A947-70E740481C1C}">
                  <a14:useLocalDpi xmlns:a14="http://schemas.microsoft.com/office/drawing/2010/main" val="0"/>
                </a:ext>
              </a:extLst>
            </a:blip>
            <a:srcRect l="11519" t="4410" r="11815" b="8699"/>
            <a:stretch/>
          </p:blipFill>
          <p:spPr>
            <a:xfrm>
              <a:off x="3328859" y="7417224"/>
              <a:ext cx="1038871" cy="1042011"/>
            </a:xfrm>
            <a:prstGeom prst="rect">
              <a:avLst/>
            </a:prstGeom>
          </p:spPr>
        </p:pic>
        <p:pic>
          <p:nvPicPr>
            <p:cNvPr id="61" name="Picture 60">
              <a:extLst>
                <a:ext uri="{FF2B5EF4-FFF2-40B4-BE49-F238E27FC236}">
                  <a16:creationId xmlns:a16="http://schemas.microsoft.com/office/drawing/2014/main" id="{8AB5A03C-075F-4720-BAC8-C821C8925E92}"/>
                </a:ext>
              </a:extLst>
            </p:cNvPr>
            <p:cNvPicPr>
              <a:picLocks noChangeAspect="1"/>
            </p:cNvPicPr>
            <p:nvPr/>
          </p:nvPicPr>
          <p:blipFill rotWithShape="1">
            <a:blip r:embed="rId15">
              <a:extLst>
                <a:ext uri="{BEBA8EAE-BF5A-486C-A8C5-ECC9F3942E4B}">
                  <a14:imgProps xmlns:a14="http://schemas.microsoft.com/office/drawing/2010/main">
                    <a14:imgLayer r:embed="rId16">
                      <a14:imgEffect>
                        <a14:backgroundRemoval t="7838" b="86586" l="14659" r="85735">
                          <a14:foregroundMark x1="17948" y1="59152" x2="49589" y2="17414"/>
                          <a14:foregroundMark x1="49589" y1="17414" x2="77869" y2="62061"/>
                          <a14:foregroundMark x1="77869" y1="62061" x2="62853" y2="82424"/>
                          <a14:foregroundMark x1="14694" y1="50505" x2="14694" y2="50505"/>
                          <a14:foregroundMark x1="61494" y1="86626" x2="61494" y2="86626"/>
                          <a14:foregroundMark x1="80229" y1="59677" x2="82338" y2="59677"/>
                          <a14:foregroundMark x1="83947" y1="60202" x2="85806" y2="60202"/>
                          <a14:foregroundMark x1="62388" y1="14667" x2="57311" y2="10465"/>
                          <a14:foregroundMark x1="55238" y1="7838" x2="55238" y2="7838"/>
                        </a14:backgroundRemoval>
                      </a14:imgEffect>
                    </a14:imgLayer>
                  </a14:imgProps>
                </a:ext>
                <a:ext uri="{28A0092B-C50C-407E-A947-70E740481C1C}">
                  <a14:useLocalDpi xmlns:a14="http://schemas.microsoft.com/office/drawing/2010/main" val="0"/>
                </a:ext>
              </a:extLst>
            </a:blip>
            <a:srcRect l="12531" t="3403" r="12504" b="8137"/>
            <a:stretch/>
          </p:blipFill>
          <p:spPr>
            <a:xfrm>
              <a:off x="4512210" y="6345963"/>
              <a:ext cx="997780" cy="1042010"/>
            </a:xfrm>
            <a:prstGeom prst="rect">
              <a:avLst/>
            </a:prstGeom>
          </p:spPr>
        </p:pic>
        <p:pic>
          <p:nvPicPr>
            <p:cNvPr id="62" name="Picture 61">
              <a:extLst>
                <a:ext uri="{FF2B5EF4-FFF2-40B4-BE49-F238E27FC236}">
                  <a16:creationId xmlns:a16="http://schemas.microsoft.com/office/drawing/2014/main" id="{8863374B-CF30-46B2-A82D-B6CBEA6C3381}"/>
                </a:ext>
              </a:extLst>
            </p:cNvPr>
            <p:cNvPicPr>
              <a:picLocks noChangeAspect="1"/>
            </p:cNvPicPr>
            <p:nvPr/>
          </p:nvPicPr>
          <p:blipFill rotWithShape="1">
            <a:blip r:embed="rId17">
              <a:extLst>
                <a:ext uri="{28A0092B-C50C-407E-A947-70E740481C1C}">
                  <a14:useLocalDpi xmlns:a14="http://schemas.microsoft.com/office/drawing/2010/main" val="0"/>
                </a:ext>
              </a:extLst>
            </a:blip>
            <a:srcRect/>
            <a:stretch/>
          </p:blipFill>
          <p:spPr>
            <a:xfrm>
              <a:off x="7221301" y="6331296"/>
              <a:ext cx="999356" cy="1042011"/>
            </a:xfrm>
            <a:prstGeom prst="rect">
              <a:avLst/>
            </a:prstGeom>
          </p:spPr>
        </p:pic>
        <p:pic>
          <p:nvPicPr>
            <p:cNvPr id="63" name="Picture 62">
              <a:extLst>
                <a:ext uri="{FF2B5EF4-FFF2-40B4-BE49-F238E27FC236}">
                  <a16:creationId xmlns:a16="http://schemas.microsoft.com/office/drawing/2014/main" id="{D5B6F4B1-8819-4070-8B61-B02EE5A98A98}"/>
                </a:ext>
              </a:extLst>
            </p:cNvPr>
            <p:cNvPicPr>
              <a:picLocks noChangeAspect="1"/>
            </p:cNvPicPr>
            <p:nvPr/>
          </p:nvPicPr>
          <p:blipFill rotWithShape="1">
            <a:blip r:embed="rId18">
              <a:extLst>
                <a:ext uri="{28A0092B-C50C-407E-A947-70E740481C1C}">
                  <a14:useLocalDpi xmlns:a14="http://schemas.microsoft.com/office/drawing/2010/main" val="0"/>
                </a:ext>
              </a:extLst>
            </a:blip>
            <a:srcRect/>
            <a:stretch/>
          </p:blipFill>
          <p:spPr>
            <a:xfrm>
              <a:off x="8469006" y="7334500"/>
              <a:ext cx="1028085" cy="1034132"/>
            </a:xfrm>
            <a:prstGeom prst="rect">
              <a:avLst/>
            </a:prstGeom>
          </p:spPr>
        </p:pic>
      </p:grpSp>
      <p:sp>
        <p:nvSpPr>
          <p:cNvPr id="66" name="TextBox 65">
            <a:extLst>
              <a:ext uri="{FF2B5EF4-FFF2-40B4-BE49-F238E27FC236}">
                <a16:creationId xmlns:a16="http://schemas.microsoft.com/office/drawing/2014/main" id="{6D69C5D2-1FE6-4588-A6E6-C3D5E88A176F}"/>
              </a:ext>
            </a:extLst>
          </p:cNvPr>
          <p:cNvSpPr txBox="1"/>
          <p:nvPr/>
        </p:nvSpPr>
        <p:spPr>
          <a:xfrm>
            <a:off x="4846420" y="6940301"/>
            <a:ext cx="7345579" cy="923330"/>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Figure 1. GOA Processing Steps A) Converting to grayscale B) CLAHE contrast enhancement C) Gaussian blurring D) Graph cut E) Flood fill F) Active contouring G) Mask region area calculation over time</a:t>
            </a:r>
          </a:p>
        </p:txBody>
      </p:sp>
    </p:spTree>
    <p:extLst>
      <p:ext uri="{BB962C8B-B14F-4D97-AF65-F5344CB8AC3E}">
        <p14:creationId xmlns:p14="http://schemas.microsoft.com/office/powerpoint/2010/main" val="1434694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a Video Compressed">
            <a:hlinkClick r:id="" action="ppaction://media"/>
            <a:extLst>
              <a:ext uri="{FF2B5EF4-FFF2-40B4-BE49-F238E27FC236}">
                <a16:creationId xmlns:a16="http://schemas.microsoft.com/office/drawing/2014/main" id="{4ADF7B57-97CB-45C7-A231-52F416D9A04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27909"/>
            <a:ext cx="12090400" cy="5843588"/>
          </a:xfrm>
          <a:prstGeom prst="rect">
            <a:avLst/>
          </a:prstGeom>
        </p:spPr>
      </p:pic>
      <p:sp>
        <p:nvSpPr>
          <p:cNvPr id="2" name="Title 1">
            <a:extLst>
              <a:ext uri="{FF2B5EF4-FFF2-40B4-BE49-F238E27FC236}">
                <a16:creationId xmlns:a16="http://schemas.microsoft.com/office/drawing/2014/main" id="{2A5F4E31-C876-495B-B033-D2AA9CAB0A88}"/>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286380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repeatCount="indefinite" fill="remove"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659F3-D292-4568-9D3C-DC8F1813D518}"/>
              </a:ext>
            </a:extLst>
          </p:cNvPr>
          <p:cNvSpPr>
            <a:spLocks noGrp="1"/>
          </p:cNvSpPr>
          <p:nvPr>
            <p:ph type="title"/>
          </p:nvPr>
        </p:nvSpPr>
        <p:spPr/>
        <p:txBody>
          <a:bodyPr/>
          <a:lstStyle/>
          <a:p>
            <a:r>
              <a:rPr lang="en-US" dirty="0"/>
              <a:t>Next Steps</a:t>
            </a:r>
          </a:p>
        </p:txBody>
      </p:sp>
      <p:sp>
        <p:nvSpPr>
          <p:cNvPr id="5" name="TextBox 4">
            <a:extLst>
              <a:ext uri="{FF2B5EF4-FFF2-40B4-BE49-F238E27FC236}">
                <a16:creationId xmlns:a16="http://schemas.microsoft.com/office/drawing/2014/main" id="{5ABD2DBC-AA12-4A3F-ACAF-34A8E83A5632}"/>
              </a:ext>
            </a:extLst>
          </p:cNvPr>
          <p:cNvSpPr txBox="1"/>
          <p:nvPr/>
        </p:nvSpPr>
        <p:spPr>
          <a:xfrm>
            <a:off x="838200" y="1866900"/>
            <a:ext cx="6527800" cy="3108543"/>
          </a:xfrm>
          <a:prstGeom prst="rect">
            <a:avLst/>
          </a:prstGeom>
          <a:noFill/>
        </p:spPr>
        <p:txBody>
          <a:bodyPr wrap="square" rtlCol="0">
            <a:spAutoFit/>
          </a:bodyPr>
          <a:lstStyle/>
          <a:p>
            <a:pPr marL="285750" indent="-285750">
              <a:buFont typeface="Arial" panose="020B0604020202020204" pitchFamily="34" charset="0"/>
              <a:buChar char="•"/>
            </a:pPr>
            <a:r>
              <a:rPr lang="en-US" sz="2800" dirty="0"/>
              <a:t>Validate GOA with echo/CT derived values in literature.</a:t>
            </a:r>
          </a:p>
          <a:p>
            <a:pPr marL="285750" indent="-285750">
              <a:buFont typeface="Arial" panose="020B0604020202020204" pitchFamily="34" charset="0"/>
              <a:buChar char="•"/>
            </a:pPr>
            <a:r>
              <a:rPr lang="en-US" sz="2800" dirty="0"/>
              <a:t>Streamline code for optimization of image processing </a:t>
            </a:r>
          </a:p>
          <a:p>
            <a:pPr marL="742921" lvl="1" indent="-285750">
              <a:buFont typeface="Arial" panose="020B0604020202020204" pitchFamily="34" charset="0"/>
              <a:buChar char="•"/>
            </a:pPr>
            <a:r>
              <a:rPr lang="en-US" sz="2800" dirty="0"/>
              <a:t>Current ETA for 1 image: 2.5 seconds.</a:t>
            </a:r>
          </a:p>
          <a:p>
            <a:pPr marL="742921" lvl="1" indent="-285750">
              <a:buFont typeface="Arial" panose="020B0604020202020204" pitchFamily="34" charset="0"/>
              <a:buChar char="•"/>
            </a:pPr>
            <a:r>
              <a:rPr lang="en-US" sz="2800" dirty="0"/>
              <a:t>Current ETA for 1 video (~200 frames): 8.3 minutes</a:t>
            </a:r>
          </a:p>
        </p:txBody>
      </p:sp>
    </p:spTree>
    <p:extLst>
      <p:ext uri="{BB962C8B-B14F-4D97-AF65-F5344CB8AC3E}">
        <p14:creationId xmlns:p14="http://schemas.microsoft.com/office/powerpoint/2010/main" val="482709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DED76-2719-421F-BDF5-DBBDC0FEC3BD}"/>
              </a:ext>
            </a:extLst>
          </p:cNvPr>
          <p:cNvSpPr>
            <a:spLocks noGrp="1"/>
          </p:cNvSpPr>
          <p:nvPr>
            <p:ph type="title"/>
          </p:nvPr>
        </p:nvSpPr>
        <p:spPr/>
        <p:txBody>
          <a:bodyPr/>
          <a:lstStyle/>
          <a:p>
            <a:r>
              <a:rPr lang="en-US" dirty="0"/>
              <a:t>What is GOA?</a:t>
            </a:r>
          </a:p>
        </p:txBody>
      </p:sp>
      <p:pic>
        <p:nvPicPr>
          <p:cNvPr id="4" name="Picture 3">
            <a:extLst>
              <a:ext uri="{FF2B5EF4-FFF2-40B4-BE49-F238E27FC236}">
                <a16:creationId xmlns:a16="http://schemas.microsoft.com/office/drawing/2014/main" id="{87E9C363-53FD-46D9-912E-0D494647E68E}"/>
              </a:ext>
            </a:extLst>
          </p:cNvPr>
          <p:cNvPicPr>
            <a:picLocks noChangeAspect="1"/>
          </p:cNvPicPr>
          <p:nvPr/>
        </p:nvPicPr>
        <p:blipFill rotWithShape="1">
          <a:blip r:embed="rId2"/>
          <a:srcRect b="18067"/>
          <a:stretch/>
        </p:blipFill>
        <p:spPr>
          <a:xfrm>
            <a:off x="1180920" y="1348180"/>
            <a:ext cx="10172880" cy="3644734"/>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4814733B-E8C4-476D-A68D-DC1656C74E0B}"/>
                  </a:ext>
                </a:extLst>
              </p:cNvPr>
              <p:cNvSpPr txBox="1"/>
              <p:nvPr/>
            </p:nvSpPr>
            <p:spPr>
              <a:xfrm>
                <a:off x="1831002" y="5338652"/>
                <a:ext cx="2163926" cy="88274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𝐸𝑂𝐴</m:t>
                      </m:r>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𝑆𝑉</m:t>
                          </m:r>
                        </m:num>
                        <m:den>
                          <m:r>
                            <a:rPr lang="en-US" sz="2800" b="0" i="1" smtClean="0">
                              <a:latin typeface="Cambria Math" panose="02040503050406030204" pitchFamily="18" charset="0"/>
                            </a:rPr>
                            <m:t>𝑉𝑇</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𝐼</m:t>
                              </m:r>
                            </m:e>
                            <m:sub>
                              <m:r>
                                <a:rPr lang="en-US" sz="2800" b="0" i="1" smtClean="0">
                                  <a:latin typeface="Cambria Math" panose="02040503050406030204" pitchFamily="18" charset="0"/>
                                </a:rPr>
                                <m:t>𝑉𝐶</m:t>
                              </m:r>
                            </m:sub>
                          </m:sSub>
                        </m:den>
                      </m:f>
                    </m:oMath>
                  </m:oMathPara>
                </a14:m>
                <a:endParaRPr lang="en-US" sz="2800" dirty="0"/>
              </a:p>
            </p:txBody>
          </p:sp>
        </mc:Choice>
        <mc:Fallback>
          <p:sp>
            <p:nvSpPr>
              <p:cNvPr id="5" name="TextBox 4">
                <a:extLst>
                  <a:ext uri="{FF2B5EF4-FFF2-40B4-BE49-F238E27FC236}">
                    <a16:creationId xmlns:a16="http://schemas.microsoft.com/office/drawing/2014/main" id="{4814733B-E8C4-476D-A68D-DC1656C74E0B}"/>
                  </a:ext>
                </a:extLst>
              </p:cNvPr>
              <p:cNvSpPr txBox="1">
                <a:spLocks noRot="1" noChangeAspect="1" noMove="1" noResize="1" noEditPoints="1" noAdjustHandles="1" noChangeArrowheads="1" noChangeShapeType="1" noTextEdit="1"/>
              </p:cNvSpPr>
              <p:nvPr/>
            </p:nvSpPr>
            <p:spPr>
              <a:xfrm>
                <a:off x="1831002" y="5338652"/>
                <a:ext cx="2163926" cy="88274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536F9855-99D6-4E3E-9D8F-615FB04DF4B2}"/>
                  </a:ext>
                </a:extLst>
              </p:cNvPr>
              <p:cNvSpPr txBox="1"/>
              <p:nvPr/>
            </p:nvSpPr>
            <p:spPr>
              <a:xfrm>
                <a:off x="5231378" y="5068305"/>
                <a:ext cx="3033486" cy="1320874"/>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𝐺𝑜𝑟𝑙𝑖𝑛</m:t>
                      </m:r>
                      <m:r>
                        <a:rPr lang="en-US" sz="2800" b="0" i="1" smtClean="0">
                          <a:latin typeface="Cambria Math" panose="02040503050406030204" pitchFamily="18" charset="0"/>
                        </a:rPr>
                        <m:t> </m:t>
                      </m:r>
                      <m:r>
                        <a:rPr lang="en-US" sz="2800" b="0" i="1" smtClean="0">
                          <a:latin typeface="Cambria Math" panose="02040503050406030204" pitchFamily="18" charset="0"/>
                        </a:rPr>
                        <m:t>𝐴𝑟𝑒𝑎</m:t>
                      </m:r>
                      <m:r>
                        <a:rPr lang="en-US" sz="2800" b="0" i="1" smtClean="0">
                          <a:latin typeface="Cambria Math" panose="02040503050406030204" pitchFamily="18" charset="0"/>
                        </a:rPr>
                        <m:t>=</m:t>
                      </m:r>
                    </m:oMath>
                    <m:oMath xmlns:m="http://schemas.openxmlformats.org/officeDocument/2006/math">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𝑄</m:t>
                          </m:r>
                        </m:num>
                        <m:den>
                          <m:r>
                            <a:rPr lang="en-US" sz="2800" b="0" i="1" smtClean="0">
                              <a:latin typeface="Cambria Math" panose="02040503050406030204" pitchFamily="18" charset="0"/>
                            </a:rPr>
                            <m:t>44.3</m:t>
                          </m:r>
                          <m:rad>
                            <m:radPr>
                              <m:degHide m:val="on"/>
                              <m:ctrlPr>
                                <a:rPr lang="en-US" sz="2800" b="0" i="1" smtClean="0">
                                  <a:latin typeface="Cambria Math" panose="02040503050406030204" pitchFamily="18" charset="0"/>
                                </a:rPr>
                              </m:ctrlPr>
                            </m:radPr>
                            <m:deg/>
                            <m:e>
                              <m:r>
                                <a:rPr lang="en-US" sz="2800" b="0" i="1" smtClean="0">
                                  <a:latin typeface="Cambria Math" panose="02040503050406030204" pitchFamily="18" charset="0"/>
                                </a:rPr>
                                <m:t>𝑇𝑃𝐺</m:t>
                              </m:r>
                            </m:e>
                          </m:rad>
                        </m:den>
                      </m:f>
                    </m:oMath>
                  </m:oMathPara>
                </a14:m>
                <a:endParaRPr lang="en-US" sz="2800" dirty="0"/>
              </a:p>
            </p:txBody>
          </p:sp>
        </mc:Choice>
        <mc:Fallback>
          <p:sp>
            <p:nvSpPr>
              <p:cNvPr id="6" name="TextBox 5">
                <a:extLst>
                  <a:ext uri="{FF2B5EF4-FFF2-40B4-BE49-F238E27FC236}">
                    <a16:creationId xmlns:a16="http://schemas.microsoft.com/office/drawing/2014/main" id="{536F9855-99D6-4E3E-9D8F-615FB04DF4B2}"/>
                  </a:ext>
                </a:extLst>
              </p:cNvPr>
              <p:cNvSpPr txBox="1">
                <a:spLocks noRot="1" noChangeAspect="1" noMove="1" noResize="1" noEditPoints="1" noAdjustHandles="1" noChangeArrowheads="1" noChangeShapeType="1" noTextEdit="1"/>
              </p:cNvSpPr>
              <p:nvPr/>
            </p:nvSpPr>
            <p:spPr>
              <a:xfrm>
                <a:off x="5231378" y="5068305"/>
                <a:ext cx="3033486" cy="132087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490C4811-A663-4E49-BA96-8F9A5015B7D2}"/>
                  </a:ext>
                </a:extLst>
              </p:cNvPr>
              <p:cNvSpPr txBox="1"/>
              <p:nvPr/>
            </p:nvSpPr>
            <p:spPr>
              <a:xfrm>
                <a:off x="8665029" y="5132364"/>
                <a:ext cx="2688771" cy="1292662"/>
              </a:xfrm>
              <a:prstGeom prst="rect">
                <a:avLst/>
              </a:prstGeom>
              <a:noFill/>
            </p:spPr>
            <p:txBody>
              <a:bodyPr wrap="square" lIns="0" tIns="0" rIns="0" bIns="0" rtlCol="0">
                <a:spAutoFit/>
              </a:bodyPr>
              <a:lstStyle/>
              <a:p>
                <a14:m>
                  <m:oMath xmlns:m="http://schemas.openxmlformats.org/officeDocument/2006/math">
                    <m:r>
                      <a:rPr lang="en-US" sz="2800" b="0" i="1" smtClean="0">
                        <a:latin typeface="Cambria Math" panose="02040503050406030204" pitchFamily="18" charset="0"/>
                      </a:rPr>
                      <m:t>𝐺𝑂𝐴</m:t>
                    </m:r>
                  </m:oMath>
                </a14:m>
                <a:r>
                  <a:rPr lang="en-US" sz="2800" b="0" dirty="0"/>
                  <a:t> = Area enclosed by planar boundaries</a:t>
                </a:r>
              </a:p>
            </p:txBody>
          </p:sp>
        </mc:Choice>
        <mc:Fallback>
          <p:sp>
            <p:nvSpPr>
              <p:cNvPr id="7" name="TextBox 6">
                <a:extLst>
                  <a:ext uri="{FF2B5EF4-FFF2-40B4-BE49-F238E27FC236}">
                    <a16:creationId xmlns:a16="http://schemas.microsoft.com/office/drawing/2014/main" id="{490C4811-A663-4E49-BA96-8F9A5015B7D2}"/>
                  </a:ext>
                </a:extLst>
              </p:cNvPr>
              <p:cNvSpPr txBox="1">
                <a:spLocks noRot="1" noChangeAspect="1" noMove="1" noResize="1" noEditPoints="1" noAdjustHandles="1" noChangeArrowheads="1" noChangeShapeType="1" noTextEdit="1"/>
              </p:cNvSpPr>
              <p:nvPr/>
            </p:nvSpPr>
            <p:spPr>
              <a:xfrm>
                <a:off x="8665029" y="5132364"/>
                <a:ext cx="2688771" cy="1292662"/>
              </a:xfrm>
              <a:prstGeom prst="rect">
                <a:avLst/>
              </a:prstGeom>
              <a:blipFill>
                <a:blip r:embed="rId5"/>
                <a:stretch>
                  <a:fillRect l="-7919" t="-8019" r="-4977" b="-16038"/>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4D5F2EC4-C0D2-41DF-9A45-343653C3A288}"/>
              </a:ext>
            </a:extLst>
          </p:cNvPr>
          <p:cNvSpPr/>
          <p:nvPr/>
        </p:nvSpPr>
        <p:spPr>
          <a:xfrm>
            <a:off x="8476343" y="1219199"/>
            <a:ext cx="3033486" cy="552994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045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46FE4-E181-484B-9556-4B3E04E861AA}"/>
              </a:ext>
            </a:extLst>
          </p:cNvPr>
          <p:cNvSpPr>
            <a:spLocks noGrp="1"/>
          </p:cNvSpPr>
          <p:nvPr>
            <p:ph type="title"/>
          </p:nvPr>
        </p:nvSpPr>
        <p:spPr/>
        <p:txBody>
          <a:bodyPr/>
          <a:lstStyle/>
          <a:p>
            <a:r>
              <a:rPr lang="en-US" dirty="0"/>
              <a:t>ANSYS Structural Simulation</a:t>
            </a:r>
          </a:p>
        </p:txBody>
      </p:sp>
      <p:sp>
        <p:nvSpPr>
          <p:cNvPr id="6" name="Rectangle 5">
            <a:extLst>
              <a:ext uri="{FF2B5EF4-FFF2-40B4-BE49-F238E27FC236}">
                <a16:creationId xmlns:a16="http://schemas.microsoft.com/office/drawing/2014/main" id="{0393F78E-9EAC-4C4A-A59F-241E0E41931F}"/>
              </a:ext>
            </a:extLst>
          </p:cNvPr>
          <p:cNvSpPr/>
          <p:nvPr/>
        </p:nvSpPr>
        <p:spPr>
          <a:xfrm>
            <a:off x="133312" y="1836922"/>
            <a:ext cx="2546876" cy="4247317"/>
          </a:xfrm>
          <a:prstGeom prst="rect">
            <a:avLst/>
          </a:prstGeom>
        </p:spPr>
        <p:txBody>
          <a:bodyPr wrap="square">
            <a:spAutoFit/>
          </a:bodyPr>
          <a:lstStyle/>
          <a:p>
            <a:pPr marL="285750" indent="-285750">
              <a:buFont typeface="Arial" panose="020B0604020202020204" pitchFamily="34" charset="0"/>
              <a:buChar char="•"/>
            </a:pPr>
            <a:r>
              <a:rPr lang="en-US" dirty="0"/>
              <a:t>Material properties – Mooney </a:t>
            </a:r>
            <a:r>
              <a:rPr lang="en-US" dirty="0" err="1"/>
              <a:t>Rivilin</a:t>
            </a:r>
            <a:r>
              <a:rPr lang="en-US" dirty="0"/>
              <a:t> (2</a:t>
            </a:r>
            <a:r>
              <a:rPr lang="en-US" baseline="30000" dirty="0"/>
              <a:t>nd</a:t>
            </a:r>
            <a:r>
              <a:rPr lang="en-US" dirty="0"/>
              <a:t> order)</a:t>
            </a:r>
          </a:p>
          <a:p>
            <a:pPr marL="285750" indent="-285750">
              <a:buFont typeface="Arial" panose="020B0604020202020204" pitchFamily="34" charset="0"/>
              <a:buChar char="•"/>
            </a:pPr>
            <a:r>
              <a:rPr lang="en-US" dirty="0"/>
              <a:t>Boundary Condition: </a:t>
            </a:r>
          </a:p>
          <a:p>
            <a:pPr marL="742921" lvl="1" indent="-285750">
              <a:buFont typeface="Arial" panose="020B0604020202020204" pitchFamily="34" charset="0"/>
              <a:buChar char="•"/>
            </a:pPr>
            <a:r>
              <a:rPr lang="en-US" dirty="0"/>
              <a:t>Radial Displacement: 6 mm</a:t>
            </a:r>
          </a:p>
          <a:p>
            <a:pPr marL="742921" lvl="1" indent="-285750">
              <a:buFont typeface="Arial" panose="020B0604020202020204" pitchFamily="34" charset="0"/>
              <a:buChar char="•"/>
            </a:pPr>
            <a:r>
              <a:rPr lang="en-US" dirty="0"/>
              <a:t>Frictionless Support on top/bottom of inlet/outlet.</a:t>
            </a:r>
          </a:p>
          <a:p>
            <a:pPr marL="285750" indent="-285750">
              <a:buFont typeface="Arial" panose="020B0604020202020204" pitchFamily="34" charset="0"/>
              <a:buChar char="•"/>
            </a:pPr>
            <a:r>
              <a:rPr lang="en-US" dirty="0"/>
              <a:t>High element quality mesh and convergence of 1x10</a:t>
            </a:r>
            <a:r>
              <a:rPr lang="en-US" baseline="30000" dirty="0"/>
              <a:t>-6</a:t>
            </a:r>
            <a:r>
              <a:rPr lang="en-US" dirty="0"/>
              <a:t> set for all equations.</a:t>
            </a:r>
          </a:p>
        </p:txBody>
      </p:sp>
      <p:pic>
        <p:nvPicPr>
          <p:cNvPr id="7" name="V18_FullSol_HyperElastic_Mooney_V2">
            <a:hlinkClick r:id="" action="ppaction://media"/>
            <a:extLst>
              <a:ext uri="{FF2B5EF4-FFF2-40B4-BE49-F238E27FC236}">
                <a16:creationId xmlns:a16="http://schemas.microsoft.com/office/drawing/2014/main" id="{26647890-E922-4768-9533-C64846BAFF7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0309"/>
          <a:stretch/>
        </p:blipFill>
        <p:spPr>
          <a:xfrm>
            <a:off x="2561126" y="1686608"/>
            <a:ext cx="5842000" cy="2973447"/>
          </a:xfrm>
          <a:prstGeom prst="rect">
            <a:avLst/>
          </a:prstGeom>
        </p:spPr>
      </p:pic>
      <p:pic>
        <p:nvPicPr>
          <p:cNvPr id="5" name="V18_FullSol_HyperElastic_Mooney_">
            <a:hlinkClick r:id="" action="ppaction://media"/>
            <a:extLst>
              <a:ext uri="{FF2B5EF4-FFF2-40B4-BE49-F238E27FC236}">
                <a16:creationId xmlns:a16="http://schemas.microsoft.com/office/drawing/2014/main" id="{A43113C5-5035-4376-BB44-5573EF38C12F}"/>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7"/>
          <a:srcRect l="27214" r="32161" b="9584"/>
          <a:stretch/>
        </p:blipFill>
        <p:spPr>
          <a:xfrm>
            <a:off x="8284064" y="2674774"/>
            <a:ext cx="3907936" cy="3970563"/>
          </a:xfrm>
          <a:prstGeom prst="rect">
            <a:avLst/>
          </a:prstGeom>
        </p:spPr>
      </p:pic>
    </p:spTree>
    <p:extLst>
      <p:ext uri="{BB962C8B-B14F-4D97-AF65-F5344CB8AC3E}">
        <p14:creationId xmlns:p14="http://schemas.microsoft.com/office/powerpoint/2010/main" val="3897728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10" fill="hold"/>
                                        <p:tgtEl>
                                          <p:spTgt spid="5"/>
                                        </p:tgtEl>
                                      </p:cBhvr>
                                    </p:cmd>
                                  </p:childTnLst>
                                </p:cTn>
                              </p:par>
                              <p:par>
                                <p:cTn id="7" presetID="1" presetClass="mediacall" presetSubtype="0" fill="hold" nodeType="withEffect">
                                  <p:stCondLst>
                                    <p:cond delay="0"/>
                                  </p:stCondLst>
                                  <p:childTnLst>
                                    <p:cmd type="call" cmd="playFrom(0.0)">
                                      <p:cBhvr>
                                        <p:cTn id="8" dur="1001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5"/>
                                        </p:tgtEl>
                                      </p:cBhvr>
                                    </p:cmd>
                                  </p:childTnLst>
                                </p:cTn>
                              </p:par>
                            </p:childTnLst>
                          </p:cTn>
                        </p:par>
                      </p:childTnLst>
                    </p:cTn>
                  </p:par>
                </p:childTnLst>
              </p:cTn>
              <p:nextCondLst>
                <p:cond evt="onClick" delay="0">
                  <p:tgtEl>
                    <p:spTgt spid="5"/>
                  </p:tgtEl>
                </p:cond>
              </p:nextCondLst>
            </p:seq>
            <p:video>
              <p:cMediaNode vol="80000">
                <p:cTn id="14" repeatCount="indefinite" fill="remove" display="0">
                  <p:stCondLst>
                    <p:cond delay="indefinite"/>
                  </p:stCondLst>
                </p:cTn>
                <p:tgtEl>
                  <p:spTgt spid="5"/>
                </p:tgtEl>
              </p:cMediaNode>
            </p:video>
            <p:seq concurrent="1" nextAc="seek">
              <p:cTn id="15" restart="whenNotActive" fill="hold" evtFilter="cancelBubble" nodeType="interactiveSeq">
                <p:stCondLst>
                  <p:cond evt="onClick" delay="0">
                    <p:tgtEl>
                      <p:spTgt spid="7"/>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withEffect">
                                  <p:stCondLst>
                                    <p:cond delay="0"/>
                                  </p:stCondLst>
                                  <p:childTnLst>
                                    <p:cmd type="call" cmd="togglePause">
                                      <p:cBhvr>
                                        <p:cTn id="19" dur="1" fill="hold"/>
                                        <p:tgtEl>
                                          <p:spTgt spid="7"/>
                                        </p:tgtEl>
                                      </p:cBhvr>
                                    </p:cmd>
                                  </p:childTnLst>
                                </p:cTn>
                              </p:par>
                            </p:childTnLst>
                          </p:cTn>
                        </p:par>
                      </p:childTnLst>
                    </p:cTn>
                  </p:par>
                </p:childTnLst>
              </p:cTn>
              <p:nextCondLst>
                <p:cond evt="onClick" delay="0">
                  <p:tgtEl>
                    <p:spTgt spid="7"/>
                  </p:tgtEl>
                </p:cond>
              </p:nextCondLst>
            </p:seq>
            <p:video>
              <p:cMediaNode vol="80000">
                <p:cTn id="20" repeatCount="indefinite" fill="remove" display="0">
                  <p:stCondLst>
                    <p:cond delay="indefinite"/>
                  </p:stCondLst>
                </p:cTn>
                <p:tgtEl>
                  <p:spTgt spid="7"/>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671B-0060-4AFB-BD73-AF6B2F28702E}"/>
              </a:ext>
            </a:extLst>
          </p:cNvPr>
          <p:cNvSpPr>
            <a:spLocks noGrp="1"/>
          </p:cNvSpPr>
          <p:nvPr>
            <p:ph type="title"/>
          </p:nvPr>
        </p:nvSpPr>
        <p:spPr/>
        <p:txBody>
          <a:bodyPr/>
          <a:lstStyle/>
          <a:p>
            <a:r>
              <a:rPr lang="en-US" dirty="0"/>
              <a:t>Grayscale</a:t>
            </a:r>
          </a:p>
        </p:txBody>
      </p:sp>
      <p:pic>
        <p:nvPicPr>
          <p:cNvPr id="4" name="Picture 3">
            <a:extLst>
              <a:ext uri="{FF2B5EF4-FFF2-40B4-BE49-F238E27FC236}">
                <a16:creationId xmlns:a16="http://schemas.microsoft.com/office/drawing/2014/main" id="{19B1EE43-6A08-4CF3-804A-7ADB304F7419}"/>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6698284" y="1690691"/>
            <a:ext cx="4655516" cy="4647884"/>
          </a:xfrm>
          <a:prstGeom prst="rect">
            <a:avLst/>
          </a:prstGeom>
        </p:spPr>
      </p:pic>
      <p:sp>
        <p:nvSpPr>
          <p:cNvPr id="5" name="Rectangle 4">
            <a:extLst>
              <a:ext uri="{FF2B5EF4-FFF2-40B4-BE49-F238E27FC236}">
                <a16:creationId xmlns:a16="http://schemas.microsoft.com/office/drawing/2014/main" id="{AF655C5B-23F1-47E6-89FE-F83B62C28FEC}"/>
              </a:ext>
            </a:extLst>
          </p:cNvPr>
          <p:cNvSpPr/>
          <p:nvPr/>
        </p:nvSpPr>
        <p:spPr>
          <a:xfrm>
            <a:off x="838200" y="1836922"/>
            <a:ext cx="4655516" cy="4524315"/>
          </a:xfrm>
          <a:prstGeom prst="rect">
            <a:avLst/>
          </a:prstGeom>
        </p:spPr>
        <p:txBody>
          <a:bodyPr wrap="square">
            <a:spAutoFit/>
          </a:bodyPr>
          <a:lstStyle/>
          <a:p>
            <a:pPr marL="285750" indent="-285750">
              <a:buFont typeface="Arial" panose="020B0604020202020204" pitchFamily="34" charset="0"/>
              <a:buChar char="•"/>
            </a:pPr>
            <a:r>
              <a:rPr lang="en-US" sz="3200" dirty="0"/>
              <a:t>Signal to noise: Color information not important for finding edges of GOA area.</a:t>
            </a:r>
            <a:br>
              <a:rPr lang="en-US" sz="3200" dirty="0"/>
            </a:br>
            <a:endParaRPr lang="en-US" sz="3200" dirty="0"/>
          </a:p>
          <a:p>
            <a:pPr marL="285750" indent="-285750">
              <a:buFont typeface="Arial" panose="020B0604020202020204" pitchFamily="34" charset="0"/>
              <a:buChar char="•"/>
            </a:pPr>
            <a:r>
              <a:rPr lang="en-US" sz="3200" dirty="0"/>
              <a:t>Complexity of code / Speed: Color is a MxNx3 matrix while grayscale is just </a:t>
            </a:r>
            <a:r>
              <a:rPr lang="en-US" sz="3200" dirty="0" err="1"/>
              <a:t>MxN</a:t>
            </a:r>
            <a:r>
              <a:rPr lang="en-US" sz="3200" dirty="0"/>
              <a:t>.</a:t>
            </a:r>
          </a:p>
        </p:txBody>
      </p:sp>
    </p:spTree>
    <p:extLst>
      <p:ext uri="{BB962C8B-B14F-4D97-AF65-F5344CB8AC3E}">
        <p14:creationId xmlns:p14="http://schemas.microsoft.com/office/powerpoint/2010/main" val="325104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9C99-E980-4757-8553-440E44018283}"/>
              </a:ext>
            </a:extLst>
          </p:cNvPr>
          <p:cNvSpPr>
            <a:spLocks noGrp="1"/>
          </p:cNvSpPr>
          <p:nvPr>
            <p:ph type="title"/>
          </p:nvPr>
        </p:nvSpPr>
        <p:spPr/>
        <p:txBody>
          <a:bodyPr/>
          <a:lstStyle/>
          <a:p>
            <a:r>
              <a:rPr lang="en-US"/>
              <a:t>Image Contrasting</a:t>
            </a:r>
            <a:endParaRPr lang="en-US" dirty="0"/>
          </a:p>
        </p:txBody>
      </p:sp>
      <p:pic>
        <p:nvPicPr>
          <p:cNvPr id="7" name="Picture 6" descr="A picture containing icon&#10;&#10;Description automatically generated">
            <a:extLst>
              <a:ext uri="{FF2B5EF4-FFF2-40B4-BE49-F238E27FC236}">
                <a16:creationId xmlns:a16="http://schemas.microsoft.com/office/drawing/2014/main" id="{480200EC-2672-4F90-BC3C-5760AB18A37B}"/>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414" b="89980" l="9965" r="89996">
                        <a14:foregroundMark x1="55350" y1="9414" x2="55350" y2="9414"/>
                      </a14:backgroundRemoval>
                    </a14:imgEffect>
                  </a14:imgLayer>
                </a14:imgProps>
              </a:ext>
              <a:ext uri="{28A0092B-C50C-407E-A947-70E740481C1C}">
                <a14:useLocalDpi xmlns:a14="http://schemas.microsoft.com/office/drawing/2010/main" val="0"/>
              </a:ext>
            </a:extLst>
          </a:blip>
          <a:srcRect l="12297" t="8139" r="12090" b="13027"/>
          <a:stretch/>
        </p:blipFill>
        <p:spPr>
          <a:xfrm>
            <a:off x="6690651" y="1690691"/>
            <a:ext cx="4663149" cy="4647884"/>
          </a:xfrm>
          <a:prstGeom prst="rect">
            <a:avLst/>
          </a:prstGeom>
        </p:spPr>
      </p:pic>
      <p:sp>
        <p:nvSpPr>
          <p:cNvPr id="4" name="Rectangle 3">
            <a:extLst>
              <a:ext uri="{FF2B5EF4-FFF2-40B4-BE49-F238E27FC236}">
                <a16:creationId xmlns:a16="http://schemas.microsoft.com/office/drawing/2014/main" id="{8F85B4FC-B584-419E-80AA-1AAA31215A83}"/>
              </a:ext>
            </a:extLst>
          </p:cNvPr>
          <p:cNvSpPr/>
          <p:nvPr/>
        </p:nvSpPr>
        <p:spPr>
          <a:xfrm>
            <a:off x="838200" y="1836922"/>
            <a:ext cx="4655516" cy="1569660"/>
          </a:xfrm>
          <a:prstGeom prst="rect">
            <a:avLst/>
          </a:prstGeom>
        </p:spPr>
        <p:txBody>
          <a:bodyPr wrap="square">
            <a:spAutoFit/>
          </a:bodyPr>
          <a:lstStyle/>
          <a:p>
            <a:pPr marL="285750" indent="-285750">
              <a:buFont typeface="Arial" panose="020B0604020202020204" pitchFamily="34" charset="0"/>
              <a:buChar char="•"/>
            </a:pPr>
            <a:r>
              <a:rPr lang="en-US" sz="3200" dirty="0"/>
              <a:t>Map intensity of values from default range to constrained range.</a:t>
            </a:r>
          </a:p>
        </p:txBody>
      </p:sp>
      <p:pic>
        <p:nvPicPr>
          <p:cNvPr id="5" name="Picture 4" descr="Histogram&#10;&#10;Description automatically generated">
            <a:extLst>
              <a:ext uri="{FF2B5EF4-FFF2-40B4-BE49-F238E27FC236}">
                <a16:creationId xmlns:a16="http://schemas.microsoft.com/office/drawing/2014/main" id="{A769E151-BAC8-4240-8DF6-B5D789558177}"/>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4515" t="6919" r="9234"/>
          <a:stretch/>
        </p:blipFill>
        <p:spPr>
          <a:xfrm>
            <a:off x="577138" y="3885295"/>
            <a:ext cx="6001216" cy="2865511"/>
          </a:xfrm>
          <a:prstGeom prst="rect">
            <a:avLst/>
          </a:prstGeom>
        </p:spPr>
      </p:pic>
      <p:cxnSp>
        <p:nvCxnSpPr>
          <p:cNvPr id="8" name="Straight Connector 7">
            <a:extLst>
              <a:ext uri="{FF2B5EF4-FFF2-40B4-BE49-F238E27FC236}">
                <a16:creationId xmlns:a16="http://schemas.microsoft.com/office/drawing/2014/main" id="{FAD846E0-AA11-4E22-951D-94D4D481EE04}"/>
              </a:ext>
            </a:extLst>
          </p:cNvPr>
          <p:cNvCxnSpPr/>
          <p:nvPr/>
        </p:nvCxnSpPr>
        <p:spPr>
          <a:xfrm flipV="1">
            <a:off x="2246050" y="3840905"/>
            <a:ext cx="0" cy="2577649"/>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7966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EF7BFC7B-E815-4308-9C6B-0CB8E0392DE5}"/>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4007136" y="3686222"/>
            <a:ext cx="2740253" cy="2735761"/>
          </a:xfrm>
          <a:prstGeom prst="rect">
            <a:avLst/>
          </a:prstGeom>
        </p:spPr>
      </p:pic>
      <p:pic>
        <p:nvPicPr>
          <p:cNvPr id="1026" name="Picture 2">
            <a:extLst>
              <a:ext uri="{FF2B5EF4-FFF2-40B4-BE49-F238E27FC236}">
                <a16:creationId xmlns:a16="http://schemas.microsoft.com/office/drawing/2014/main" id="{8E54A625-8381-4FA9-B690-4FB4848EFC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97" y="1245805"/>
            <a:ext cx="2146559" cy="17625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2438AD1-EC2A-40D2-8FD9-E6A58ACE053C}"/>
              </a:ext>
            </a:extLst>
          </p:cNvPr>
          <p:cNvSpPr>
            <a:spLocks noGrp="1"/>
          </p:cNvSpPr>
          <p:nvPr>
            <p:ph type="title"/>
          </p:nvPr>
        </p:nvSpPr>
        <p:spPr/>
        <p:txBody>
          <a:bodyPr/>
          <a:lstStyle/>
          <a:p>
            <a:r>
              <a:rPr lang="en-US" dirty="0"/>
              <a:t>Gaussian Blur</a:t>
            </a:r>
          </a:p>
        </p:txBody>
      </p:sp>
      <p:pic>
        <p:nvPicPr>
          <p:cNvPr id="5" name="Picture 4">
            <a:extLst>
              <a:ext uri="{FF2B5EF4-FFF2-40B4-BE49-F238E27FC236}">
                <a16:creationId xmlns:a16="http://schemas.microsoft.com/office/drawing/2014/main" id="{97959A9B-6A0B-47DC-8818-A45647950D6C}"/>
              </a:ext>
            </a:extLst>
          </p:cNvPr>
          <p:cNvPicPr>
            <a:picLocks noChangeAspect="1"/>
          </p:cNvPicPr>
          <p:nvPr/>
        </p:nvPicPr>
        <p:blipFill rotWithShape="1">
          <a:blip r:embed="rId5">
            <a:extLst>
              <a:ext uri="{28A0092B-C50C-407E-A947-70E740481C1C}">
                <a14:useLocalDpi xmlns:a14="http://schemas.microsoft.com/office/drawing/2010/main" val="0"/>
              </a:ext>
            </a:extLst>
          </a:blip>
          <a:srcRect l="12382" t="7662" r="12382" b="12598"/>
          <a:stretch/>
        </p:blipFill>
        <p:spPr>
          <a:xfrm>
            <a:off x="6727693" y="959193"/>
            <a:ext cx="5382806" cy="5454058"/>
          </a:xfrm>
          <a:prstGeom prst="rect">
            <a:avLst/>
          </a:prstGeom>
        </p:spPr>
      </p:pic>
      <p:pic>
        <p:nvPicPr>
          <p:cNvPr id="4" name="Picture 3" descr="Chart, surface chart&#10;&#10;Description automatically generated">
            <a:extLst>
              <a:ext uri="{FF2B5EF4-FFF2-40B4-BE49-F238E27FC236}">
                <a16:creationId xmlns:a16="http://schemas.microsoft.com/office/drawing/2014/main" id="{AB7C755E-CE25-4853-BD90-4D4E3C075953}"/>
              </a:ext>
            </a:extLst>
          </p:cNvPr>
          <p:cNvPicPr>
            <a:picLocks noChangeAspect="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l="2975" t="6726" r="5458" b="4846"/>
          <a:stretch/>
        </p:blipFill>
        <p:spPr>
          <a:xfrm>
            <a:off x="109597" y="2552579"/>
            <a:ext cx="3353908" cy="2735761"/>
          </a:xfrm>
          <a:prstGeom prst="rect">
            <a:avLst/>
          </a:prstGeom>
        </p:spPr>
      </p:pic>
      <p:pic>
        <p:nvPicPr>
          <p:cNvPr id="7" name="Picture 6" descr="A picture containing text, white, crossword puzzle, keyboard&#10;&#10;Description automatically generated">
            <a:extLst>
              <a:ext uri="{FF2B5EF4-FFF2-40B4-BE49-F238E27FC236}">
                <a16:creationId xmlns:a16="http://schemas.microsoft.com/office/drawing/2014/main" id="{E99FAA62-ED22-4205-97F9-4BE5919FDCA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49413" y="1388475"/>
            <a:ext cx="2431778" cy="1626003"/>
          </a:xfrm>
          <a:prstGeom prst="rect">
            <a:avLst/>
          </a:prstGeom>
          <a:ln w="57150">
            <a:solidFill>
              <a:srgbClr val="FF0000"/>
            </a:solidFill>
          </a:ln>
        </p:spPr>
      </p:pic>
      <p:sp>
        <p:nvSpPr>
          <p:cNvPr id="8" name="Multiplication Sign 7">
            <a:extLst>
              <a:ext uri="{FF2B5EF4-FFF2-40B4-BE49-F238E27FC236}">
                <a16:creationId xmlns:a16="http://schemas.microsoft.com/office/drawing/2014/main" id="{D0821379-9398-4081-9252-9F8B8CE425B4}"/>
              </a:ext>
            </a:extLst>
          </p:cNvPr>
          <p:cNvSpPr/>
          <p:nvPr/>
        </p:nvSpPr>
        <p:spPr>
          <a:xfrm>
            <a:off x="2384502" y="1891556"/>
            <a:ext cx="390618" cy="390618"/>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1BB3FFB-479B-4C92-B213-D35D843D9975}"/>
              </a:ext>
            </a:extLst>
          </p:cNvPr>
          <p:cNvCxnSpPr>
            <a:cxnSpLocks/>
            <a:stCxn id="9" idx="3"/>
          </p:cNvCxnSpPr>
          <p:nvPr/>
        </p:nvCxnSpPr>
        <p:spPr>
          <a:xfrm flipV="1">
            <a:off x="4902316" y="3014480"/>
            <a:ext cx="778875" cy="163061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F61695D-10AD-4E85-AD98-0D3E687839DF}"/>
              </a:ext>
            </a:extLst>
          </p:cNvPr>
          <p:cNvCxnSpPr>
            <a:cxnSpLocks/>
            <a:stCxn id="9" idx="1"/>
          </p:cNvCxnSpPr>
          <p:nvPr/>
        </p:nvCxnSpPr>
        <p:spPr>
          <a:xfrm flipH="1" flipV="1">
            <a:off x="3217715" y="3023597"/>
            <a:ext cx="1567515" cy="1621495"/>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E0E4CC-3C71-4162-8A71-FD0F5BCFC7DB}"/>
              </a:ext>
            </a:extLst>
          </p:cNvPr>
          <p:cNvSpPr/>
          <p:nvPr/>
        </p:nvSpPr>
        <p:spPr>
          <a:xfrm>
            <a:off x="4785230" y="4581253"/>
            <a:ext cx="117086" cy="1276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71B3B1-946C-425D-859C-C2DAFA72BBB1}"/>
              </a:ext>
            </a:extLst>
          </p:cNvPr>
          <p:cNvSpPr/>
          <p:nvPr/>
        </p:nvSpPr>
        <p:spPr>
          <a:xfrm>
            <a:off x="81501" y="5288340"/>
            <a:ext cx="4023774" cy="1569660"/>
          </a:xfrm>
          <a:prstGeom prst="rect">
            <a:avLst/>
          </a:prstGeom>
        </p:spPr>
        <p:txBody>
          <a:bodyPr wrap="square">
            <a:spAutoFit/>
          </a:bodyPr>
          <a:lstStyle/>
          <a:p>
            <a:pPr marL="285750" indent="-285750">
              <a:buFont typeface="Arial" panose="020B0604020202020204" pitchFamily="34" charset="0"/>
              <a:buChar char="•"/>
            </a:pPr>
            <a:r>
              <a:rPr lang="en-US" sz="3200" dirty="0"/>
              <a:t>Blur center and surrounding pixels, emphasizes edges.</a:t>
            </a:r>
          </a:p>
        </p:txBody>
      </p:sp>
    </p:spTree>
    <p:extLst>
      <p:ext uri="{BB962C8B-B14F-4D97-AF65-F5344CB8AC3E}">
        <p14:creationId xmlns:p14="http://schemas.microsoft.com/office/powerpoint/2010/main" val="4182059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647C0-3D51-4061-B774-370E9323ED93}"/>
              </a:ext>
            </a:extLst>
          </p:cNvPr>
          <p:cNvSpPr>
            <a:spLocks noGrp="1"/>
          </p:cNvSpPr>
          <p:nvPr>
            <p:ph type="title"/>
          </p:nvPr>
        </p:nvSpPr>
        <p:spPr/>
        <p:txBody>
          <a:bodyPr/>
          <a:lstStyle/>
          <a:p>
            <a:r>
              <a:rPr lang="en-US" dirty="0"/>
              <a:t>Graph Cut</a:t>
            </a:r>
          </a:p>
        </p:txBody>
      </p:sp>
      <p:pic>
        <p:nvPicPr>
          <p:cNvPr id="5" name="Picture 4" descr="Logo&#10;&#10;Description automatically generated">
            <a:extLst>
              <a:ext uri="{FF2B5EF4-FFF2-40B4-BE49-F238E27FC236}">
                <a16:creationId xmlns:a16="http://schemas.microsoft.com/office/drawing/2014/main" id="{C119CEC2-86D8-4922-9612-59176AB01511}"/>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2467" t="7592" r="12291" b="13333"/>
          <a:stretch/>
        </p:blipFill>
        <p:spPr>
          <a:xfrm>
            <a:off x="6096000" y="1069972"/>
            <a:ext cx="5397500" cy="5422900"/>
          </a:xfrm>
          <a:prstGeom prst="rect">
            <a:avLst/>
          </a:prstGeom>
        </p:spPr>
      </p:pic>
      <p:pic>
        <p:nvPicPr>
          <p:cNvPr id="2052" name="Picture 4" descr="Image result for graph cut image segmentation">
            <a:extLst>
              <a:ext uri="{FF2B5EF4-FFF2-40B4-BE49-F238E27FC236}">
                <a16:creationId xmlns:a16="http://schemas.microsoft.com/office/drawing/2014/main" id="{BC047D19-897D-4920-AF7F-F326FAD7D7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66851"/>
            <a:ext cx="3492500" cy="303634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D1A2525-A35F-4677-ADB2-0A3474A53C40}"/>
              </a:ext>
            </a:extLst>
          </p:cNvPr>
          <p:cNvSpPr/>
          <p:nvPr/>
        </p:nvSpPr>
        <p:spPr>
          <a:xfrm>
            <a:off x="424484" y="4573868"/>
            <a:ext cx="5538166" cy="2062103"/>
          </a:xfrm>
          <a:prstGeom prst="rect">
            <a:avLst/>
          </a:prstGeom>
        </p:spPr>
        <p:txBody>
          <a:bodyPr wrap="square">
            <a:spAutoFit/>
          </a:bodyPr>
          <a:lstStyle/>
          <a:p>
            <a:pPr marL="285750" indent="-285750">
              <a:buFont typeface="Arial" panose="020B0604020202020204" pitchFamily="34" charset="0"/>
              <a:buChar char="•"/>
            </a:pPr>
            <a:r>
              <a:rPr lang="en-US" sz="3200" dirty="0"/>
              <a:t>Pixels are nodes</a:t>
            </a:r>
          </a:p>
          <a:p>
            <a:pPr marL="285750" indent="-285750">
              <a:buFont typeface="Arial" panose="020B0604020202020204" pitchFamily="34" charset="0"/>
              <a:buChar char="•"/>
            </a:pPr>
            <a:r>
              <a:rPr lang="en-US" sz="3200" dirty="0"/>
              <a:t>Valve/Not Valve = Source/Sink</a:t>
            </a:r>
          </a:p>
          <a:p>
            <a:pPr marL="285750" indent="-285750">
              <a:buFont typeface="Arial" panose="020B0604020202020204" pitchFamily="34" charset="0"/>
              <a:buChar char="•"/>
            </a:pPr>
            <a:r>
              <a:rPr lang="en-US" sz="3200" dirty="0"/>
              <a:t>Add cost to each node</a:t>
            </a:r>
          </a:p>
          <a:p>
            <a:pPr marL="285750" indent="-285750">
              <a:buFont typeface="Arial" panose="020B0604020202020204" pitchFamily="34" charset="0"/>
              <a:buChar char="•"/>
            </a:pPr>
            <a:r>
              <a:rPr lang="en-US" sz="3200" dirty="0"/>
              <a:t>Find most efficient cut</a:t>
            </a:r>
          </a:p>
        </p:txBody>
      </p:sp>
    </p:spTree>
    <p:extLst>
      <p:ext uri="{BB962C8B-B14F-4D97-AF65-F5344CB8AC3E}">
        <p14:creationId xmlns:p14="http://schemas.microsoft.com/office/powerpoint/2010/main" val="150614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B7CD9-BF14-4D99-B571-F003677C715A}"/>
              </a:ext>
            </a:extLst>
          </p:cNvPr>
          <p:cNvSpPr>
            <a:spLocks noGrp="1"/>
          </p:cNvSpPr>
          <p:nvPr>
            <p:ph type="title"/>
          </p:nvPr>
        </p:nvSpPr>
        <p:spPr/>
        <p:txBody>
          <a:bodyPr/>
          <a:lstStyle/>
          <a:p>
            <a:r>
              <a:rPr lang="en-US" dirty="0"/>
              <a:t>Flood Fill</a:t>
            </a:r>
          </a:p>
        </p:txBody>
      </p:sp>
      <p:pic>
        <p:nvPicPr>
          <p:cNvPr id="5" name="Picture 4" descr="A picture containing silhouette&#10;&#10;Description automatically generated">
            <a:extLst>
              <a:ext uri="{FF2B5EF4-FFF2-40B4-BE49-F238E27FC236}">
                <a16:creationId xmlns:a16="http://schemas.microsoft.com/office/drawing/2014/main" id="{B4A095DA-240D-4740-A952-C9285C723D77}"/>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0875" t="5324" r="7334" b="5324"/>
          <a:stretch/>
        </p:blipFill>
        <p:spPr>
          <a:xfrm>
            <a:off x="5486400" y="1027909"/>
            <a:ext cx="5867400" cy="6127744"/>
          </a:xfrm>
          <a:prstGeom prst="rect">
            <a:avLst/>
          </a:prstGeom>
        </p:spPr>
      </p:pic>
      <p:sp>
        <p:nvSpPr>
          <p:cNvPr id="4" name="Rectangle 3">
            <a:extLst>
              <a:ext uri="{FF2B5EF4-FFF2-40B4-BE49-F238E27FC236}">
                <a16:creationId xmlns:a16="http://schemas.microsoft.com/office/drawing/2014/main" id="{C97DD0A9-2C71-4F56-84D1-979C254FEE72}"/>
              </a:ext>
            </a:extLst>
          </p:cNvPr>
          <p:cNvSpPr/>
          <p:nvPr/>
        </p:nvSpPr>
        <p:spPr>
          <a:xfrm>
            <a:off x="424484" y="1361126"/>
            <a:ext cx="5671516" cy="2062103"/>
          </a:xfrm>
          <a:prstGeom prst="rect">
            <a:avLst/>
          </a:prstGeom>
        </p:spPr>
        <p:txBody>
          <a:bodyPr wrap="square">
            <a:spAutoFit/>
          </a:bodyPr>
          <a:lstStyle/>
          <a:p>
            <a:pPr marL="285750" indent="-285750">
              <a:buFont typeface="Arial" panose="020B0604020202020204" pitchFamily="34" charset="0"/>
              <a:buChar char="•"/>
            </a:pPr>
            <a:r>
              <a:rPr lang="en-US" sz="3200" dirty="0"/>
              <a:t>Select starting point in background.</a:t>
            </a:r>
          </a:p>
          <a:p>
            <a:pPr marL="285750" indent="-285750">
              <a:buFont typeface="Arial" panose="020B0604020202020204" pitchFamily="34" charset="0"/>
              <a:buChar char="•"/>
            </a:pPr>
            <a:r>
              <a:rPr lang="en-US" sz="3200" dirty="0"/>
              <a:t>Algorithm fills in region up to boundaries of foreground.</a:t>
            </a:r>
          </a:p>
        </p:txBody>
      </p:sp>
      <p:pic>
        <p:nvPicPr>
          <p:cNvPr id="6" name="Picture 5" descr="Logo&#10;&#10;Description automatically generated">
            <a:extLst>
              <a:ext uri="{FF2B5EF4-FFF2-40B4-BE49-F238E27FC236}">
                <a16:creationId xmlns:a16="http://schemas.microsoft.com/office/drawing/2014/main" id="{4816E1BB-CBD6-47AF-9299-D0FAD871EF12}"/>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2467" t="7592" r="12291" b="13333"/>
          <a:stretch/>
        </p:blipFill>
        <p:spPr>
          <a:xfrm>
            <a:off x="1092141" y="3565921"/>
            <a:ext cx="3276659" cy="3292079"/>
          </a:xfrm>
          <a:prstGeom prst="rect">
            <a:avLst/>
          </a:prstGeom>
        </p:spPr>
      </p:pic>
      <p:sp>
        <p:nvSpPr>
          <p:cNvPr id="3" name="Multiplication Sign 2">
            <a:extLst>
              <a:ext uri="{FF2B5EF4-FFF2-40B4-BE49-F238E27FC236}">
                <a16:creationId xmlns:a16="http://schemas.microsoft.com/office/drawing/2014/main" id="{25C424E5-6646-4F6F-8AFB-DB6CCB9005AD}"/>
              </a:ext>
            </a:extLst>
          </p:cNvPr>
          <p:cNvSpPr/>
          <p:nvPr/>
        </p:nvSpPr>
        <p:spPr>
          <a:xfrm>
            <a:off x="1296534" y="3726485"/>
            <a:ext cx="464458" cy="46445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9892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793CC-5428-4735-B041-88125B733E7F}"/>
              </a:ext>
            </a:extLst>
          </p:cNvPr>
          <p:cNvSpPr>
            <a:spLocks noGrp="1"/>
          </p:cNvSpPr>
          <p:nvPr>
            <p:ph type="title"/>
          </p:nvPr>
        </p:nvSpPr>
        <p:spPr/>
        <p:txBody>
          <a:bodyPr/>
          <a:lstStyle/>
          <a:p>
            <a:r>
              <a:rPr lang="en-US" dirty="0"/>
              <a:t>Active Contour</a:t>
            </a:r>
          </a:p>
        </p:txBody>
      </p:sp>
      <p:pic>
        <p:nvPicPr>
          <p:cNvPr id="5" name="Picture 4" descr="Icon&#10;&#10;Description automatically generated">
            <a:extLst>
              <a:ext uri="{FF2B5EF4-FFF2-40B4-BE49-F238E27FC236}">
                <a16:creationId xmlns:a16="http://schemas.microsoft.com/office/drawing/2014/main" id="{C3D5E8D4-7153-4A88-9CC1-1E93779F39D9}"/>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2251" t="7478" r="12630" b="13754"/>
          <a:stretch/>
        </p:blipFill>
        <p:spPr>
          <a:xfrm>
            <a:off x="5965055" y="872400"/>
            <a:ext cx="5388745" cy="5401940"/>
          </a:xfrm>
          <a:prstGeom prst="rect">
            <a:avLst/>
          </a:prstGeom>
        </p:spPr>
      </p:pic>
      <p:pic>
        <p:nvPicPr>
          <p:cNvPr id="3" name="2021-02-05 15-43-25">
            <a:hlinkClick r:id="" action="ppaction://media"/>
            <a:extLst>
              <a:ext uri="{FF2B5EF4-FFF2-40B4-BE49-F238E27FC236}">
                <a16:creationId xmlns:a16="http://schemas.microsoft.com/office/drawing/2014/main" id="{51C2C275-25D4-4BA1-A658-C5AF6DDDE908}"/>
              </a:ext>
            </a:extLst>
          </p:cNvPr>
          <p:cNvPicPr>
            <a:picLocks noChangeAspect="1"/>
          </p:cNvPicPr>
          <p:nvPr>
            <a:videoFile r:link="rId1"/>
            <p:extLst>
              <p:ext uri="{DAA4B4D4-6D71-4841-9C94-3DE7FCFB9230}">
                <p14:media xmlns:p14="http://schemas.microsoft.com/office/powerpoint/2010/main" r:embed="rId2">
                  <p14:trim st="2792"/>
                </p14:media>
              </p:ext>
            </p:extLst>
          </p:nvPr>
        </p:nvPicPr>
        <p:blipFill rotWithShape="1">
          <a:blip r:embed="rId5"/>
          <a:srcRect l="22760" t="3421" r="22320" b="1662"/>
          <a:stretch>
            <a:fillRect/>
          </a:stretch>
        </p:blipFill>
        <p:spPr>
          <a:xfrm>
            <a:off x="1266217" y="3429000"/>
            <a:ext cx="3422515" cy="3327260"/>
          </a:xfrm>
          <a:prstGeom prst="rect">
            <a:avLst/>
          </a:prstGeom>
        </p:spPr>
      </p:pic>
      <p:sp>
        <p:nvSpPr>
          <p:cNvPr id="6" name="Rectangle 5">
            <a:extLst>
              <a:ext uri="{FF2B5EF4-FFF2-40B4-BE49-F238E27FC236}">
                <a16:creationId xmlns:a16="http://schemas.microsoft.com/office/drawing/2014/main" id="{36507330-903A-49C3-AF70-D0D23D66501F}"/>
              </a:ext>
            </a:extLst>
          </p:cNvPr>
          <p:cNvSpPr/>
          <p:nvPr/>
        </p:nvSpPr>
        <p:spPr>
          <a:xfrm>
            <a:off x="424484" y="1361126"/>
            <a:ext cx="5540571" cy="2062103"/>
          </a:xfrm>
          <a:prstGeom prst="rect">
            <a:avLst/>
          </a:prstGeom>
        </p:spPr>
        <p:txBody>
          <a:bodyPr wrap="square">
            <a:spAutoFit/>
          </a:bodyPr>
          <a:lstStyle/>
          <a:p>
            <a:pPr marL="285750" indent="-285750">
              <a:buFont typeface="Arial" panose="020B0604020202020204" pitchFamily="34" charset="0"/>
              <a:buChar char="•"/>
            </a:pPr>
            <a:r>
              <a:rPr lang="en-US" sz="3200" dirty="0"/>
              <a:t>Fills in regions smaller than specified size.</a:t>
            </a:r>
          </a:p>
          <a:p>
            <a:pPr marL="285750" indent="-285750">
              <a:buFont typeface="Arial" panose="020B0604020202020204" pitchFamily="34" charset="0"/>
              <a:buChar char="•"/>
            </a:pPr>
            <a:r>
              <a:rPr lang="en-US" sz="3200" dirty="0"/>
              <a:t>Results in only largest region remaining.</a:t>
            </a:r>
          </a:p>
        </p:txBody>
      </p:sp>
    </p:spTree>
    <p:extLst>
      <p:ext uri="{BB962C8B-B14F-4D97-AF65-F5344CB8AC3E}">
        <p14:creationId xmlns:p14="http://schemas.microsoft.com/office/powerpoint/2010/main" val="126820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3012</TotalTime>
  <Words>313</Words>
  <Application>Microsoft Office PowerPoint</Application>
  <PresentationFormat>Widescreen</PresentationFormat>
  <Paragraphs>52</Paragraphs>
  <Slides>13</Slides>
  <Notes>1</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Cambria Math</vt:lpstr>
      <vt:lpstr>Times New Roman</vt:lpstr>
      <vt:lpstr>Office Theme</vt:lpstr>
      <vt:lpstr>GOA Calculator</vt:lpstr>
      <vt:lpstr>What is GOA?</vt:lpstr>
      <vt:lpstr>ANSYS Structural Simulation</vt:lpstr>
      <vt:lpstr>Grayscale</vt:lpstr>
      <vt:lpstr>Image Contrasting</vt:lpstr>
      <vt:lpstr>Gaussian Blur</vt:lpstr>
      <vt:lpstr>Graph Cut</vt:lpstr>
      <vt:lpstr>Flood Fill</vt:lpstr>
      <vt:lpstr>Active Contour</vt:lpstr>
      <vt:lpstr>Area Extraction</vt:lpstr>
      <vt:lpstr>Summary Workflow</vt:lpstr>
      <vt:lpstr>Results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Edward SAPIEN 3  Full TAVR Deployment Simulations</dc:title>
  <dc:creator>Asad Mirza</dc:creator>
  <cp:lastModifiedBy>Asad Mirza</cp:lastModifiedBy>
  <cp:revision>117</cp:revision>
  <dcterms:created xsi:type="dcterms:W3CDTF">2021-01-29T17:15:27Z</dcterms:created>
  <dcterms:modified xsi:type="dcterms:W3CDTF">2021-02-06T02:27:42Z</dcterms:modified>
</cp:coreProperties>
</file>

<file path=docProps/thumbnail.jpeg>
</file>